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82" r:id="rId4"/>
    <p:sldMasterId id="2147484046" r:id="rId5"/>
    <p:sldMasterId id="2147484151" r:id="rId6"/>
    <p:sldMasterId id="2147484180" r:id="rId7"/>
  </p:sldMasterIdLst>
  <p:notesMasterIdLst>
    <p:notesMasterId r:id="rId39"/>
  </p:notesMasterIdLst>
  <p:handoutMasterIdLst>
    <p:handoutMasterId r:id="rId40"/>
  </p:handoutMasterIdLst>
  <p:sldIdLst>
    <p:sldId id="990" r:id="rId8"/>
    <p:sldId id="991" r:id="rId9"/>
    <p:sldId id="992" r:id="rId10"/>
    <p:sldId id="993" r:id="rId11"/>
    <p:sldId id="994" r:id="rId12"/>
    <p:sldId id="970" r:id="rId13"/>
    <p:sldId id="971" r:id="rId14"/>
    <p:sldId id="976" r:id="rId15"/>
    <p:sldId id="977" r:id="rId16"/>
    <p:sldId id="978" r:id="rId17"/>
    <p:sldId id="972" r:id="rId18"/>
    <p:sldId id="983" r:id="rId19"/>
    <p:sldId id="984" r:id="rId20"/>
    <p:sldId id="985" r:id="rId21"/>
    <p:sldId id="1001" r:id="rId22"/>
    <p:sldId id="974" r:id="rId23"/>
    <p:sldId id="986" r:id="rId24"/>
    <p:sldId id="987" r:id="rId25"/>
    <p:sldId id="988" r:id="rId26"/>
    <p:sldId id="989" r:id="rId27"/>
    <p:sldId id="975" r:id="rId28"/>
    <p:sldId id="995" r:id="rId29"/>
    <p:sldId id="1010" r:id="rId30"/>
    <p:sldId id="965" r:id="rId31"/>
    <p:sldId id="967" r:id="rId32"/>
    <p:sldId id="1007" r:id="rId33"/>
    <p:sldId id="969" r:id="rId34"/>
    <p:sldId id="1002" r:id="rId35"/>
    <p:sldId id="1003" r:id="rId36"/>
    <p:sldId id="1004" r:id="rId37"/>
    <p:sldId id="1005" r:id="rId38"/>
  </p:sldIdLst>
  <p:sldSz cx="12188825" cy="6858000"/>
  <p:notesSz cx="6858000" cy="92964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05" autoAdjust="0"/>
    <p:restoredTop sz="72134" autoAdjust="0"/>
  </p:normalViewPr>
  <p:slideViewPr>
    <p:cSldViewPr snapToGrid="0">
      <p:cViewPr varScale="1">
        <p:scale>
          <a:sx n="66" d="100"/>
          <a:sy n="66" d="100"/>
        </p:scale>
        <p:origin x="115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8094"/>
    </p:cViewPr>
  </p:sorterViewPr>
  <p:notesViewPr>
    <p:cSldViewPr snapToGrid="0" showGuides="1">
      <p:cViewPr varScale="1">
        <p:scale>
          <a:sx n="82" d="100"/>
          <a:sy n="82" d="100"/>
        </p:scale>
        <p:origin x="-3132" y="-96"/>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95B3B5CA-80CE-47C8-8624-0C289C51A356}" type="datetime1">
              <a:rPr lang="en-US" smtClean="0"/>
              <a:t>1/7/2015</a:t>
            </a:fld>
            <a:endParaRPr lang="en-US"/>
          </a:p>
        </p:txBody>
      </p:sp>
      <p:sp>
        <p:nvSpPr>
          <p:cNvPr id="8" name="Footer Placeholder 7"/>
          <p:cNvSpPr>
            <a:spLocks noGrp="1"/>
          </p:cNvSpPr>
          <p:nvPr>
            <p:ph type="ftr" sz="quarter" idx="2"/>
          </p:nvPr>
        </p:nvSpPr>
        <p:spPr>
          <a:xfrm>
            <a:off x="0" y="8829966"/>
            <a:ext cx="5795010" cy="372294"/>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80" y="8829967"/>
            <a:ext cx="1072833" cy="46482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7521BB65-5173-44CB-99A2-E1FEC486208B}" type="datetime1">
              <a:rPr lang="en-US" smtClean="0"/>
              <a:t>1/7/2015</a:t>
            </a:fld>
            <a:endParaRPr lang="en-US"/>
          </a:p>
        </p:txBody>
      </p:sp>
      <p:sp>
        <p:nvSpPr>
          <p:cNvPr id="12" name="Notes Placeholder 11"/>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10" y="8829967"/>
            <a:ext cx="947103" cy="46482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829966"/>
            <a:ext cx="5795010" cy="372294"/>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812406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30C6377-9827-4B6F-AE52-E42DC0D23991}" type="datetime1">
              <a:rPr lang="en-US" smtClean="0">
                <a:solidFill>
                  <a:prstClr val="black"/>
                </a:solidFill>
              </a:rPr>
              <a:t>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00522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FBD24CC-FFB4-49CF-9601-36120F225035}" type="datetime1">
              <a:rPr lang="en-US" smtClean="0">
                <a:solidFill>
                  <a:prstClr val="black"/>
                </a:solidFill>
              </a:rPr>
              <a:t>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161960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a:prstGeom prst="rect">
            <a:avLst/>
          </a:prstGeom>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122183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51EF9D1-2460-48E7-95B2-B21D10705779}" type="datetime1">
              <a:rPr lang="en-US" smtClean="0"/>
              <a:t>1/7/2015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20815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36CCCFD-8CD5-4E03-8AC6-E7FC45D2C8D0}" type="datetime1">
              <a:rPr lang="en-US" smtClean="0"/>
              <a:t>1/7/2015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10968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EAB4D43-D847-4734-B02E-856830A0978C}" type="datetime1">
              <a:rPr lang="en-US" smtClean="0">
                <a:solidFill>
                  <a:prstClr val="black"/>
                </a:solidFill>
              </a:rPr>
              <a:t>1/7/2015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30750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87788" y="74613"/>
            <a:ext cx="3343275" cy="1881187"/>
          </a:xfrm>
        </p:spPr>
      </p:sp>
      <p:sp>
        <p:nvSpPr>
          <p:cNvPr id="3" name="Notes Placeholder 2"/>
          <p:cNvSpPr>
            <a:spLocks noGrp="1"/>
          </p:cNvSpPr>
          <p:nvPr>
            <p:ph type="body" idx="1"/>
          </p:nvPr>
        </p:nvSpPr>
        <p:spPr>
          <a:xfrm>
            <a:off x="310896" y="2128875"/>
            <a:ext cx="6153912" cy="6714067"/>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solidFill>
                  <a:prstClr val="black"/>
                </a:solidFill>
              </a:rPr>
              <a:pPr/>
              <a:t>20</a:t>
            </a:fld>
            <a:endParaRPr lang="en-US" dirty="0">
              <a:solidFill>
                <a:prstClr val="black"/>
              </a:solidFill>
            </a:endParaRPr>
          </a:p>
        </p:txBody>
      </p:sp>
      <p:sp>
        <p:nvSpPr>
          <p:cNvPr id="5" name="Rectangle 4"/>
          <p:cNvSpPr/>
          <p:nvPr/>
        </p:nvSpPr>
        <p:spPr>
          <a:xfrm>
            <a:off x="1" y="0"/>
            <a:ext cx="3038475" cy="225954"/>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651"/>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1" y="242094"/>
            <a:ext cx="3038475" cy="353457"/>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651"/>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2058119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3884613" y="0"/>
            <a:ext cx="2971800" cy="464820"/>
          </a:xfrm>
          <a:prstGeom prst="rect">
            <a:avLst/>
          </a:prstGeom>
        </p:spPr>
        <p:txBody>
          <a:bodyPr/>
          <a:lstStyle/>
          <a:p>
            <a:fld id="{E4746CAD-9F7F-438F-B076-389B7466D385}" type="datetime1">
              <a:rPr lang="en-US" smtClean="0">
                <a:solidFill>
                  <a:prstClr val="black"/>
                </a:solidFill>
              </a:rPr>
              <a:t>1/7/2015</a:t>
            </a:fld>
            <a:endParaRPr lang="en-US">
              <a:solidFill>
                <a:prstClr val="black"/>
              </a:solidFill>
            </a:endParaRPr>
          </a:p>
        </p:txBody>
      </p:sp>
      <p:sp>
        <p:nvSpPr>
          <p:cNvPr id="5" name="Slide Number Placeholder 4"/>
          <p:cNvSpPr>
            <a:spLocks noGrp="1"/>
          </p:cNvSpPr>
          <p:nvPr>
            <p:ph type="sldNum" sz="quarter" idx="11"/>
          </p:nvPr>
        </p:nvSpPr>
        <p:spPr>
          <a:xfrm>
            <a:off x="5909310" y="8829967"/>
            <a:ext cx="947103" cy="464820"/>
          </a:xfrm>
          <a:prstGeom prst="rect">
            <a:avLst/>
          </a:prstGeom>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6" name="Header Placeholder 5"/>
          <p:cNvSpPr>
            <a:spLocks noGrp="1"/>
          </p:cNvSpPr>
          <p:nvPr>
            <p:ph type="hdr" sz="quarter" idx="12"/>
          </p:nvPr>
        </p:nvSpPr>
        <p:spPr>
          <a:xfrm>
            <a:off x="0" y="0"/>
            <a:ext cx="2971800" cy="464820"/>
          </a:xfrm>
          <a:prstGeom prst="rect">
            <a:avLst/>
          </a:prstGeom>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1" y="8829966"/>
            <a:ext cx="5909309" cy="464821"/>
          </a:xfrm>
          <a:prstGeom prst="rect">
            <a:avLst/>
          </a:prstGeom>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0801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A8303B0-8868-4DAD-B924-53F4780BF79D}" type="datetime1">
              <a:rPr lang="en-US" smtClean="0">
                <a:solidFill>
                  <a:prstClr val="black"/>
                </a:solidFill>
              </a:rPr>
              <a:t>1/7/2015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9471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521BB65-5173-44CB-99A2-E1FEC486208B}"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54816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9EE97984-C550-439E-838A-061FE1DFADC0}" type="datetime1">
              <a:rPr lang="en-US" smtClean="0">
                <a:solidFill>
                  <a:prstClr val="black"/>
                </a:solidFill>
              </a:r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072409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72BFE108-0E21-4AC0-9074-517983A7182C}" type="datetime1">
              <a:rPr lang="en-US" smtClean="0">
                <a:solidFill>
                  <a:prstClr val="black"/>
                </a:solidFill>
              </a:r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04589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3884613" y="0"/>
            <a:ext cx="2971800" cy="464820"/>
          </a:xfrm>
          <a:prstGeom prst="rect">
            <a:avLst/>
          </a:prstGeom>
        </p:spPr>
        <p:txBody>
          <a:bodyPr/>
          <a:lstStyle/>
          <a:p>
            <a:fld id="{70A01F55-C5A2-4843-8805-4B3697210D6F}" type="datetime1">
              <a:rPr lang="en-US" smtClean="0">
                <a:solidFill>
                  <a:prstClr val="black"/>
                </a:solidFill>
              </a:rPr>
              <a:t>1/7/2015</a:t>
            </a:fld>
            <a:endParaRPr lang="en-US">
              <a:solidFill>
                <a:prstClr val="black"/>
              </a:solidFill>
            </a:endParaRPr>
          </a:p>
        </p:txBody>
      </p:sp>
      <p:sp>
        <p:nvSpPr>
          <p:cNvPr id="5" name="Slide Number Placeholder 4"/>
          <p:cNvSpPr>
            <a:spLocks noGrp="1"/>
          </p:cNvSpPr>
          <p:nvPr>
            <p:ph type="sldNum" sz="quarter" idx="11"/>
          </p:nvPr>
        </p:nvSpPr>
        <p:spPr>
          <a:xfrm>
            <a:off x="5909310" y="8829967"/>
            <a:ext cx="947103" cy="464820"/>
          </a:xfrm>
          <a:prstGeom prst="rect">
            <a:avLst/>
          </a:prstGeom>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a:xfrm>
            <a:off x="0" y="0"/>
            <a:ext cx="2971800" cy="464820"/>
          </a:xfrm>
          <a:prstGeom prst="rect">
            <a:avLst/>
          </a:prstGeom>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1" y="8829966"/>
            <a:ext cx="5909309" cy="464821"/>
          </a:xfrm>
          <a:prstGeom prst="rect">
            <a:avLst/>
          </a:prstGeom>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0352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D1FCE4-EC96-4820-AA4C-78DC01549E68}" type="datetime1">
              <a:rPr lang="en-US" smtClean="0">
                <a:solidFill>
                  <a:prstClr val="black"/>
                </a:solidFill>
              </a:rPr>
              <a:t>1/7/2015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498379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F1C0A6-B478-4DC7-ADA9-36447DBAFA04}" type="datetime1">
              <a:rPr lang="en-US" smtClean="0">
                <a:solidFill>
                  <a:prstClr val="black"/>
                </a:solidFill>
              </a:rPr>
              <a:t>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67057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753050-B0FB-4B99-9120-03108B955309}" type="datetime1">
              <a:rPr lang="en-US" smtClean="0">
                <a:solidFill>
                  <a:prstClr val="black"/>
                </a:solidFill>
              </a:rPr>
              <a:t>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166969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8ECA25A-81B6-452A-8956-1E86E6C0C782}" type="datetime1">
              <a:rPr lang="en-US" smtClean="0">
                <a:solidFill>
                  <a:prstClr val="black"/>
                </a:solidFill>
              </a:rPr>
              <a:t>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88862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a:prstGeom prst="rect">
            <a:avLst/>
          </a:prstGeom>
        </p:spPr>
      </p:sp>
      <p:sp>
        <p:nvSpPr>
          <p:cNvPr id="3" name="Notes Placeholder 2"/>
          <p:cNvSpPr>
            <a:spLocks noGrp="1"/>
          </p:cNvSpPr>
          <p:nvPr>
            <p:ph type="body" idx="1"/>
          </p:nvPr>
        </p:nvSpPr>
        <p:spPr/>
        <p:txBody>
          <a:bodyPr/>
          <a:lstStyle/>
          <a:p>
            <a:pPr marL="228600" indent="-228600">
              <a:buAutoNum type="arabicPeriod"/>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295BB3-4DBD-4954-AC18-36E33EF58D03}" type="datetime1">
              <a:rPr lang="en-US" smtClean="0">
                <a:solidFill>
                  <a:prstClr val="black"/>
                </a:solidFill>
              </a:rPr>
              <a:t>1/7/2015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99119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E0D1F5-E9DE-4FA7-80E4-1BCE06536F7A}" type="datetime1">
              <a:rPr lang="en-US" smtClean="0">
                <a:solidFill>
                  <a:prstClr val="black"/>
                </a:solidFill>
              </a:rPr>
              <a:t>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795443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0767317" y="6318179"/>
            <a:ext cx="1345122" cy="619035"/>
          </a:xfrm>
          <a:prstGeom prst="rect">
            <a:avLst/>
          </a:prstGeom>
        </p:spPr>
      </p:pic>
      <p:sp>
        <p:nvSpPr>
          <p:cNvPr id="3" name="Slide Number Placeholder 9"/>
          <p:cNvSpPr>
            <a:spLocks noGrp="1"/>
          </p:cNvSpPr>
          <p:nvPr>
            <p:ph type="sldNum" sz="quarter" idx="12"/>
          </p:nvPr>
        </p:nvSpPr>
        <p:spPr>
          <a:xfrm>
            <a:off x="202201" y="6531796"/>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5"/>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50"/>
            <a:ext cx="11650488" cy="5002242"/>
          </a:xfrm>
        </p:spPr>
        <p:txBody>
          <a:bodyPr lIns="146304" tIns="91440" rIns="146304" bIns="91440"/>
          <a:lstStyle>
            <a:lvl1pPr marL="0" indent="0">
              <a:buNone/>
              <a:defRPr/>
            </a:lvl1pPr>
            <a:lvl2pPr marL="339594" indent="0">
              <a:buNone/>
              <a:defRPr/>
            </a:lvl2pPr>
            <a:lvl3pPr marL="572867" indent="0">
              <a:buNone/>
              <a:defRPr/>
            </a:lvl3pPr>
            <a:lvl4pPr marL="798208" indent="0">
              <a:buNone/>
              <a:defRPr/>
            </a:lvl4pPr>
            <a:lvl5pPr marL="10298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308039" y="6509285"/>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4" name="Picture 3"/>
          <p:cNvPicPr>
            <a:picLocks noChangeAspect="1"/>
          </p:cNvPicPr>
          <p:nvPr userDrawn="1"/>
        </p:nvPicPr>
        <p:blipFill>
          <a:blip r:embed="rId2"/>
          <a:stretch>
            <a:fillRect/>
          </a:stretch>
        </p:blipFill>
        <p:spPr>
          <a:xfrm>
            <a:off x="10849510" y="6298340"/>
            <a:ext cx="1339315" cy="616363"/>
          </a:xfrm>
          <a:prstGeom prst="rect">
            <a:avLst/>
          </a:prstGeom>
        </p:spPr>
      </p:pic>
    </p:spTree>
    <p:extLst>
      <p:ext uri="{BB962C8B-B14F-4D97-AF65-F5344CB8AC3E}">
        <p14:creationId xmlns:p14="http://schemas.microsoft.com/office/powerpoint/2010/main" val="173768989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045769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688788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42895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961702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7784034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8563721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0351114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458011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663845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8977957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6222241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7875963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6507713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4044308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054081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80063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1092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72253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8515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4367264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56510964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2137763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32327421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7088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118001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19112" y="6467905"/>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613203" y="6220961"/>
            <a:ext cx="1330327" cy="613997"/>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9705304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userDrawn="1"/>
        </p:nvPicPr>
        <p:blipFill>
          <a:blip r:embed="rId2"/>
          <a:stretch>
            <a:fillRect/>
          </a:stretch>
        </p:blipFill>
        <p:spPr>
          <a:xfrm>
            <a:off x="10268348" y="6047162"/>
            <a:ext cx="1761897" cy="810838"/>
          </a:xfrm>
          <a:prstGeom prst="rect">
            <a:avLst/>
          </a:prstGeom>
        </p:spPr>
      </p:pic>
      <p:sp>
        <p:nvSpPr>
          <p:cNvPr id="5"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396376269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5070651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4992524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7489760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651275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99008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68992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814577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97832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5238085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8230755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732493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19846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09429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741030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752623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850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713790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81597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807517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2737375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7609169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27873761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3590427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45205137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6154356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1313775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32439345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99529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1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06481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42980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82126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762333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995275608"/>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926118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image" Target="../media/image9.png"/><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image" Target="../media/image8.png"/><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9" r:id="rId21"/>
    <p:sldLayoutId id="2147484150" r:id="rId2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7492923"/>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4" r:id="rId22"/>
    <p:sldLayoutId id="2147484175" r:id="rId23"/>
    <p:sldLayoutId id="2147484176" r:id="rId24"/>
    <p:sldLayoutId id="2147484177" r:id="rId25"/>
    <p:sldLayoutId id="2147484179" r:id="rId26"/>
    <p:sldLayoutId id="2147484215" r:id="rId27"/>
    <p:sldLayoutId id="214748421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565898369"/>
      </p:ext>
    </p:extLst>
  </p:cSld>
  <p:clrMap bg1="dk1" tx1="lt1" bg2="dk2" tx2="lt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 id="2147484194" r:id="rId14"/>
    <p:sldLayoutId id="2147484195" r:id="rId15"/>
    <p:sldLayoutId id="2147484196" r:id="rId16"/>
    <p:sldLayoutId id="2147484197" r:id="rId17"/>
    <p:sldLayoutId id="2147484198" r:id="rId18"/>
    <p:sldLayoutId id="2147484199" r:id="rId19"/>
    <p:sldLayoutId id="2147484200" r:id="rId20"/>
    <p:sldLayoutId id="2147484201" r:id="rId21"/>
    <p:sldLayoutId id="2147484202" r:id="rId22"/>
    <p:sldLayoutId id="2147484203" r:id="rId23"/>
    <p:sldLayoutId id="2147484204" r:id="rId24"/>
    <p:sldLayoutId id="2147484205" r:id="rId25"/>
    <p:sldLayoutId id="2147484206" r:id="rId26"/>
    <p:sldLayoutId id="2147484207" r:id="rId27"/>
    <p:sldLayoutId id="2147484208" r:id="rId28"/>
    <p:sldLayoutId id="2147484209" r:id="rId29"/>
    <p:sldLayoutId id="2147484210" r:id="rId30"/>
    <p:sldLayoutId id="2147484211" r:id="rId31"/>
    <p:sldLayoutId id="2147484212" r:id="rId32"/>
    <p:sldLayoutId id="2147484213" r:id="rId33"/>
    <p:sldLayoutId id="2147484214" r:id="rId34"/>
  </p:sldLayoutIdLst>
  <p:transition>
    <p:fade/>
  </p:transition>
  <p:timing>
    <p:tnLst>
      <p:par>
        <p:cTn id="1" dur="indefinite" restart="never" nodeType="tmRoot"/>
      </p:par>
    </p:tnLst>
  </p:timing>
  <p:hf hdr="0" ftr="0" dt="0"/>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2.xml"/><Relationship Id="rId4" Type="http://schemas.openxmlformats.org/officeDocument/2006/relationships/image" Target="../media/image62.jp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61.xml"/><Relationship Id="rId6" Type="http://schemas.openxmlformats.org/officeDocument/2006/relationships/image" Target="../media/image65.png"/><Relationship Id="rId5" Type="http://schemas.openxmlformats.org/officeDocument/2006/relationships/image" Target="../media/image64.emf"/><Relationship Id="rId4" Type="http://schemas.openxmlformats.org/officeDocument/2006/relationships/image" Target="../media/image63.emf"/><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7.png"/><Relationship Id="rId17" Type="http://schemas.microsoft.com/office/2007/relationships/hdphoto" Target="../media/hdphoto2.wdp"/><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slideLayout" Target="../slideLayouts/slideLayout80.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emf"/><Relationship Id="rId15" Type="http://schemas.openxmlformats.org/officeDocument/2006/relationships/image" Target="../media/image30.png"/><Relationship Id="rId10" Type="http://schemas.microsoft.com/office/2007/relationships/hdphoto" Target="../media/hdphoto1.wdp"/><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99" y="2136047"/>
            <a:ext cx="11080784" cy="997196"/>
          </a:xfrm>
        </p:spPr>
        <p:txBody>
          <a:bodyPr/>
          <a:lstStyle/>
          <a:p>
            <a:r>
              <a:rPr lang="en-US" sz="6595" dirty="0" smtClean="0"/>
              <a:t>Building Apps for the Office Store</a:t>
            </a:r>
            <a:endParaRPr lang="en-US" sz="6595" dirty="0"/>
          </a:p>
        </p:txBody>
      </p:sp>
      <p:sp>
        <p:nvSpPr>
          <p:cNvPr id="3" name="Text Placeholder 2"/>
          <p:cNvSpPr>
            <a:spLocks noGrp="1"/>
          </p:cNvSpPr>
          <p:nvPr>
            <p:ph type="body" sz="quarter" idx="12"/>
          </p:nvPr>
        </p:nvSpPr>
        <p:spPr>
          <a:xfrm>
            <a:off x="978694" y="3425824"/>
            <a:ext cx="10237787" cy="977363"/>
          </a:xfrm>
        </p:spPr>
        <p:txBody>
          <a:bodyPr/>
          <a:lstStyle/>
          <a:p>
            <a:r>
              <a:rPr lang="en-US" sz="3200" dirty="0" smtClean="0"/>
              <a:t>Jim Epes, Office Store Product Marketing Manager</a:t>
            </a:r>
          </a:p>
          <a:p>
            <a:r>
              <a:rPr lang="en-US" sz="3200" dirty="0" smtClean="0"/>
              <a:t>Scot Hillier, Office 365 MVP</a:t>
            </a:r>
            <a:endParaRPr lang="en-US" sz="3200" dirty="0"/>
          </a:p>
        </p:txBody>
      </p:sp>
    </p:spTree>
    <p:extLst>
      <p:ext uri="{BB962C8B-B14F-4D97-AF65-F5344CB8AC3E}">
        <p14:creationId xmlns:p14="http://schemas.microsoft.com/office/powerpoint/2010/main" val="1802276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b="13268"/>
          <a:stretch/>
        </p:blipFill>
        <p:spPr>
          <a:xfrm>
            <a:off x="323302" y="313811"/>
            <a:ext cx="7312258" cy="5439899"/>
          </a:xfrm>
          <a:prstGeom prst="rect">
            <a:avLst/>
          </a:prstGeom>
          <a:effectLst>
            <a:outerShdw blurRad="50800" dist="38100" dir="5400000" algn="ctr" rotWithShape="0">
              <a:srgbClr val="000000">
                <a:alpha val="40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414" y="313811"/>
            <a:ext cx="7312258" cy="6155901"/>
          </a:xfrm>
          <a:prstGeom prst="rect">
            <a:avLst/>
          </a:prstGeom>
          <a:ln>
            <a:noFill/>
          </a:ln>
          <a:effectLst>
            <a:outerShdw blurRad="50800" dist="38100" dir="5400000" algn="tl" rotWithShape="0">
              <a:srgbClr val="333333">
                <a:alpha val="40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1892" y="1473087"/>
            <a:ext cx="9140322" cy="5137792"/>
          </a:xfrm>
          <a:prstGeom prst="rect">
            <a:avLst/>
          </a:prstGeom>
          <a:effectLst>
            <a:outerShdw blurRad="50800" dist="38100" dir="5400000" algn="ctr" rotWithShape="0">
              <a:srgbClr val="000000">
                <a:alpha val="40000"/>
              </a:srgbClr>
            </a:outerShdw>
          </a:effectLst>
        </p:spPr>
      </p:pic>
      <p:sp>
        <p:nvSpPr>
          <p:cNvPr id="5" name="TextBox 4"/>
          <p:cNvSpPr txBox="1"/>
          <p:nvPr/>
        </p:nvSpPr>
        <p:spPr>
          <a:xfrm>
            <a:off x="579172" y="4533900"/>
            <a:ext cx="1803400" cy="738664"/>
          </a:xfrm>
          <a:prstGeom prst="rect">
            <a:avLst/>
          </a:prstGeom>
          <a:noFill/>
        </p:spPr>
        <p:txBody>
          <a:bodyPr wrap="square" lIns="0" tIns="0" rIns="0" bIns="0" rtlCol="0">
            <a:spAutoFit/>
          </a:bodyPr>
          <a:lstStyle/>
          <a:p>
            <a:r>
              <a:rPr lang="en-US" sz="2400" spc="-70" dirty="0" smtClean="0">
                <a:solidFill>
                  <a:schemeClr val="tx2"/>
                </a:solidFill>
              </a:rPr>
              <a:t>Sample Mail Apps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72765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5"/>
          <p:cNvSpPr>
            <a:spLocks noGrp="1"/>
          </p:cNvSpPr>
          <p:nvPr>
            <p:ph type="title"/>
          </p:nvPr>
        </p:nvSpPr>
        <p:spPr>
          <a:xfrm>
            <a:off x="272957" y="285901"/>
            <a:ext cx="11762666" cy="747596"/>
          </a:xfrm>
        </p:spPr>
        <p:txBody>
          <a:bodyPr/>
          <a:lstStyle/>
          <a:p>
            <a:r>
              <a:rPr lang="en-US" sz="4800" dirty="0" smtClean="0"/>
              <a:t>App shapes for SharePoint (Store supported)</a:t>
            </a:r>
            <a:endParaRPr lang="en-US" sz="4800" dirty="0"/>
          </a:p>
        </p:txBody>
      </p:sp>
      <p:sp>
        <p:nvSpPr>
          <p:cNvPr id="32" name="Text Placeholder 2"/>
          <p:cNvSpPr txBox="1">
            <a:spLocks/>
          </p:cNvSpPr>
          <p:nvPr/>
        </p:nvSpPr>
        <p:spPr>
          <a:xfrm>
            <a:off x="4722102" y="1384345"/>
            <a:ext cx="7215898" cy="1499719"/>
          </a:xfrm>
          <a:prstGeom prst="rect">
            <a:avLst/>
          </a:prstGeom>
        </p:spPr>
        <p:txBody>
          <a:bodyPr lIns="91358" tIns="45681" rIns="91358" bIns="45681"/>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3999" dirty="0">
                <a:gradFill>
                  <a:gsLst>
                    <a:gs pos="1250">
                      <a:srgbClr val="DC3C00"/>
                    </a:gs>
                    <a:gs pos="100000">
                      <a:srgbClr val="DC3C00"/>
                    </a:gs>
                  </a:gsLst>
                  <a:lin ang="5400000" scaled="0"/>
                </a:gradFill>
                <a:latin typeface="Segoe UI Light"/>
              </a:rPr>
              <a:t>Full page</a:t>
            </a:r>
          </a:p>
          <a:p>
            <a:pPr marL="0" lvl="1" indent="0">
              <a:lnSpc>
                <a:spcPct val="100000"/>
              </a:lnSpc>
              <a:spcBef>
                <a:spcPts val="0"/>
              </a:spcBef>
              <a:buNone/>
              <a:tabLst/>
            </a:pPr>
            <a:r>
              <a:rPr lang="en-US" sz="1999" dirty="0">
                <a:gradFill>
                  <a:gsLst>
                    <a:gs pos="1250">
                      <a:srgbClr val="797A7D"/>
                    </a:gs>
                    <a:gs pos="100000">
                      <a:srgbClr val="797A7D"/>
                    </a:gs>
                  </a:gsLst>
                  <a:lin ang="5400000" scaled="0"/>
                </a:gradFill>
              </a:rPr>
              <a:t>Implement complete app experiences to satisfy </a:t>
            </a:r>
          </a:p>
          <a:p>
            <a:pPr marL="0" lvl="1" indent="0">
              <a:lnSpc>
                <a:spcPct val="100000"/>
              </a:lnSpc>
              <a:spcBef>
                <a:spcPts val="0"/>
              </a:spcBef>
              <a:buNone/>
              <a:tabLst/>
            </a:pPr>
            <a:r>
              <a:rPr lang="en-US" sz="1999" dirty="0">
                <a:gradFill>
                  <a:gsLst>
                    <a:gs pos="1250">
                      <a:srgbClr val="797A7D"/>
                    </a:gs>
                    <a:gs pos="100000">
                      <a:srgbClr val="797A7D"/>
                    </a:gs>
                  </a:gsLst>
                  <a:lin ang="5400000" scaled="0"/>
                </a:gradFill>
              </a:rPr>
              <a:t>business scenarios</a:t>
            </a:r>
          </a:p>
        </p:txBody>
      </p:sp>
      <p:sp>
        <p:nvSpPr>
          <p:cNvPr id="33" name="Rectangle 32"/>
          <p:cNvSpPr/>
          <p:nvPr/>
        </p:nvSpPr>
        <p:spPr>
          <a:xfrm>
            <a:off x="4722100" y="3251824"/>
            <a:ext cx="7313523" cy="1347477"/>
          </a:xfrm>
          <a:prstGeom prst="rect">
            <a:avLst/>
          </a:prstGeom>
        </p:spPr>
        <p:txBody>
          <a:bodyPr wrap="square" lIns="91358" tIns="45681" rIns="91358" bIns="45681">
            <a:spAutoFit/>
          </a:bodyPr>
          <a:lstStyle/>
          <a:p>
            <a:pPr defTabSz="913912">
              <a:spcBef>
                <a:spcPts val="2398"/>
              </a:spcBef>
            </a:pPr>
            <a:r>
              <a:rPr lang="en-US" sz="3999" dirty="0">
                <a:gradFill>
                  <a:gsLst>
                    <a:gs pos="1250">
                      <a:srgbClr val="DC3C00"/>
                    </a:gs>
                    <a:gs pos="100000">
                      <a:srgbClr val="DC3C00"/>
                    </a:gs>
                  </a:gsLst>
                  <a:lin ang="5400000" scaled="0"/>
                </a:gradFill>
                <a:latin typeface="Segoe UI Light"/>
              </a:rPr>
              <a:t>Parts</a:t>
            </a:r>
          </a:p>
          <a:p>
            <a:pPr marL="0" lvl="1" defTabSz="913912"/>
            <a:r>
              <a:rPr lang="en-US" sz="1999" dirty="0">
                <a:gradFill>
                  <a:gsLst>
                    <a:gs pos="1250">
                      <a:srgbClr val="797A7D"/>
                    </a:gs>
                    <a:gs pos="100000">
                      <a:srgbClr val="797A7D"/>
                    </a:gs>
                  </a:gsLst>
                  <a:lin ang="5400000" scaled="0"/>
                </a:gradFill>
              </a:rPr>
              <a:t>Create app parts that can interact with the </a:t>
            </a:r>
            <a:br>
              <a:rPr lang="en-US" sz="1999" dirty="0">
                <a:gradFill>
                  <a:gsLst>
                    <a:gs pos="1250">
                      <a:srgbClr val="797A7D"/>
                    </a:gs>
                    <a:gs pos="100000">
                      <a:srgbClr val="797A7D"/>
                    </a:gs>
                  </a:gsLst>
                  <a:lin ang="5400000" scaled="0"/>
                </a:gradFill>
              </a:rPr>
            </a:br>
            <a:r>
              <a:rPr lang="en-US" sz="1999" dirty="0">
                <a:gradFill>
                  <a:gsLst>
                    <a:gs pos="1250">
                      <a:srgbClr val="797A7D"/>
                    </a:gs>
                    <a:gs pos="100000">
                      <a:srgbClr val="797A7D"/>
                    </a:gs>
                  </a:gsLst>
                  <a:lin ang="5400000" scaled="0"/>
                </a:gradFill>
              </a:rPr>
              <a:t>SharePoint experience</a:t>
            </a:r>
          </a:p>
        </p:txBody>
      </p:sp>
      <p:grpSp>
        <p:nvGrpSpPr>
          <p:cNvPr id="2" name="Group 1"/>
          <p:cNvGrpSpPr/>
          <p:nvPr/>
        </p:nvGrpSpPr>
        <p:grpSpPr>
          <a:xfrm>
            <a:off x="307130" y="1208335"/>
            <a:ext cx="10427251" cy="5425925"/>
            <a:chOff x="313370" y="1165753"/>
            <a:chExt cx="10765416" cy="5601893"/>
          </a:xfrm>
        </p:grpSpPr>
        <p:sp>
          <p:nvSpPr>
            <p:cNvPr id="29" name="Rectangle 28"/>
            <p:cNvSpPr/>
            <p:nvPr/>
          </p:nvSpPr>
          <p:spPr>
            <a:xfrm>
              <a:off x="313370" y="1165753"/>
              <a:ext cx="4190666" cy="1778515"/>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58" tIns="45681" rIns="91358" bIns="45681" rtlCol="0" anchor="t"/>
            <a:lstStyle/>
            <a:p>
              <a:pPr defTabSz="913912"/>
              <a:endParaRPr lang="en-US" sz="1300">
                <a:solidFill>
                  <a:srgbClr val="FFFFFF">
                    <a:alpha val="99000"/>
                  </a:srgbClr>
                </a:solidFill>
              </a:endParaRPr>
            </a:p>
          </p:txBody>
        </p:sp>
        <p:sp>
          <p:nvSpPr>
            <p:cNvPr id="30" name="Rectangle 29"/>
            <p:cNvSpPr/>
            <p:nvPr/>
          </p:nvSpPr>
          <p:spPr>
            <a:xfrm>
              <a:off x="313370" y="3077442"/>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1358" tIns="45681" rIns="91358" bIns="45681" rtlCol="0" anchor="t"/>
            <a:lstStyle/>
            <a:p>
              <a:pPr defTabSz="913912"/>
              <a:endParaRPr lang="en-US" sz="1300">
                <a:solidFill>
                  <a:srgbClr val="FFFFFF">
                    <a:alpha val="99000"/>
                  </a:srgbClr>
                </a:solidFill>
              </a:endParaRPr>
            </a:p>
          </p:txBody>
        </p:sp>
        <p:sp>
          <p:nvSpPr>
            <p:cNvPr id="31" name="Rectangle 30"/>
            <p:cNvSpPr/>
            <p:nvPr/>
          </p:nvSpPr>
          <p:spPr>
            <a:xfrm>
              <a:off x="313370" y="4989131"/>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1358" tIns="45681" rIns="91358" bIns="45681" rtlCol="0" anchor="t"/>
            <a:lstStyle/>
            <a:p>
              <a:pPr defTabSz="913912"/>
              <a:endParaRPr lang="en-US" sz="1300">
                <a:solidFill>
                  <a:srgbClr val="FFFFFF">
                    <a:alpha val="99000"/>
                  </a:srgbClr>
                </a:solidFill>
              </a:endParaRPr>
            </a:p>
          </p:txBody>
        </p:sp>
        <p:sp>
          <p:nvSpPr>
            <p:cNvPr id="34" name="Rectangle 33"/>
            <p:cNvSpPr/>
            <p:nvPr/>
          </p:nvSpPr>
          <p:spPr>
            <a:xfrm>
              <a:off x="4818043" y="5224322"/>
              <a:ext cx="6260743" cy="1054673"/>
            </a:xfrm>
            <a:prstGeom prst="rect">
              <a:avLst/>
            </a:prstGeom>
          </p:spPr>
          <p:txBody>
            <a:bodyPr lIns="91358" tIns="45681" rIns="91358" bIns="45681">
              <a:spAutoFit/>
            </a:bodyPr>
            <a:lstStyle/>
            <a:p>
              <a:pPr defTabSz="913912">
                <a:spcBef>
                  <a:spcPts val="2398"/>
                </a:spcBef>
              </a:pPr>
              <a:r>
                <a:rPr lang="en-US" sz="3999" dirty="0">
                  <a:gradFill>
                    <a:gsLst>
                      <a:gs pos="1250">
                        <a:srgbClr val="DC3C00"/>
                      </a:gs>
                      <a:gs pos="100000">
                        <a:srgbClr val="DC3C00"/>
                      </a:gs>
                    </a:gsLst>
                    <a:lin ang="5400000" scaled="0"/>
                  </a:gradFill>
                  <a:latin typeface="Segoe UI Light"/>
                </a:rPr>
                <a:t>UI command extensions</a:t>
              </a:r>
            </a:p>
            <a:p>
              <a:pPr marL="0" lvl="1" defTabSz="913912"/>
              <a:r>
                <a:rPr lang="en-US" sz="1999" dirty="0">
                  <a:gradFill>
                    <a:gsLst>
                      <a:gs pos="1250">
                        <a:srgbClr val="797A7D"/>
                      </a:gs>
                      <a:gs pos="100000">
                        <a:srgbClr val="797A7D"/>
                      </a:gs>
                    </a:gsLst>
                    <a:lin ang="5400000" scaled="0"/>
                  </a:gradFill>
                </a:rPr>
                <a:t>Add new commands to the ribbon and item menus</a:t>
              </a:r>
            </a:p>
          </p:txBody>
        </p:sp>
        <p:grpSp>
          <p:nvGrpSpPr>
            <p:cNvPr id="35" name="Group 34"/>
            <p:cNvGrpSpPr/>
            <p:nvPr/>
          </p:nvGrpSpPr>
          <p:grpSpPr>
            <a:xfrm>
              <a:off x="1932299" y="3360508"/>
              <a:ext cx="952809" cy="1212384"/>
              <a:chOff x="1892130" y="3316518"/>
              <a:chExt cx="934211" cy="1188720"/>
            </a:xfrm>
          </p:grpSpPr>
          <p:sp>
            <p:nvSpPr>
              <p:cNvPr id="36" name="Rectangle 35"/>
              <p:cNvSpPr/>
              <p:nvPr/>
            </p:nvSpPr>
            <p:spPr>
              <a:xfrm>
                <a:off x="1892130" y="3316518"/>
                <a:ext cx="934211" cy="1188720"/>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37" name="Group 36"/>
              <p:cNvGrpSpPr/>
              <p:nvPr/>
            </p:nvGrpSpPr>
            <p:grpSpPr>
              <a:xfrm>
                <a:off x="2004173" y="3511112"/>
                <a:ext cx="710124" cy="799533"/>
                <a:chOff x="2004173" y="3489509"/>
                <a:chExt cx="710124" cy="799533"/>
              </a:xfrm>
            </p:grpSpPr>
            <p:sp>
              <p:nvSpPr>
                <p:cNvPr id="38" name="Rectangle 37"/>
                <p:cNvSpPr/>
                <p:nvPr/>
              </p:nvSpPr>
              <p:spPr>
                <a:xfrm>
                  <a:off x="2004173" y="3489509"/>
                  <a:ext cx="274320" cy="3946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39" name="Rectangle 38"/>
                <p:cNvSpPr/>
                <p:nvPr/>
              </p:nvSpPr>
              <p:spPr>
                <a:xfrm>
                  <a:off x="2004173" y="4014722"/>
                  <a:ext cx="274320"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40" name="Rectangle 39"/>
                <p:cNvSpPr/>
                <p:nvPr/>
              </p:nvSpPr>
              <p:spPr>
                <a:xfrm>
                  <a:off x="2418439" y="3489509"/>
                  <a:ext cx="295858" cy="79953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grpSp>
        </p:grpSp>
        <p:sp>
          <p:nvSpPr>
            <p:cNvPr id="41" name="Freeform 6"/>
            <p:cNvSpPr>
              <a:spLocks noEditPoints="1"/>
            </p:cNvSpPr>
            <p:nvPr/>
          </p:nvSpPr>
          <p:spPr bwMode="auto">
            <a:xfrm>
              <a:off x="1277114" y="1462312"/>
              <a:ext cx="944084" cy="1198697"/>
            </a:xfrm>
            <a:custGeom>
              <a:avLst/>
              <a:gdLst>
                <a:gd name="T0" fmla="*/ 606 w 3085"/>
                <a:gd name="T1" fmla="*/ 2368 h 3917"/>
                <a:gd name="T2" fmla="*/ 2362 w 3085"/>
                <a:gd name="T3" fmla="*/ 2368 h 3917"/>
                <a:gd name="T4" fmla="*/ 2362 w 3085"/>
                <a:gd name="T5" fmla="*/ 2505 h 3917"/>
                <a:gd name="T6" fmla="*/ 606 w 3085"/>
                <a:gd name="T7" fmla="*/ 2505 h 3917"/>
                <a:gd name="T8" fmla="*/ 606 w 3085"/>
                <a:gd name="T9" fmla="*/ 2368 h 3917"/>
                <a:gd name="T10" fmla="*/ 606 w 3085"/>
                <a:gd name="T11" fmla="*/ 1921 h 3917"/>
                <a:gd name="T12" fmla="*/ 2362 w 3085"/>
                <a:gd name="T13" fmla="*/ 1921 h 3917"/>
                <a:gd name="T14" fmla="*/ 2362 w 3085"/>
                <a:gd name="T15" fmla="*/ 2059 h 3917"/>
                <a:gd name="T16" fmla="*/ 606 w 3085"/>
                <a:gd name="T17" fmla="*/ 2059 h 3917"/>
                <a:gd name="T18" fmla="*/ 606 w 3085"/>
                <a:gd name="T19" fmla="*/ 1921 h 3917"/>
                <a:gd name="T20" fmla="*/ 606 w 3085"/>
                <a:gd name="T21" fmla="*/ 1475 h 3917"/>
                <a:gd name="T22" fmla="*/ 2362 w 3085"/>
                <a:gd name="T23" fmla="*/ 1475 h 3917"/>
                <a:gd name="T24" fmla="*/ 2362 w 3085"/>
                <a:gd name="T25" fmla="*/ 1592 h 3917"/>
                <a:gd name="T26" fmla="*/ 606 w 3085"/>
                <a:gd name="T27" fmla="*/ 1592 h 3917"/>
                <a:gd name="T28" fmla="*/ 606 w 3085"/>
                <a:gd name="T29" fmla="*/ 1475 h 3917"/>
                <a:gd name="T30" fmla="*/ 606 w 3085"/>
                <a:gd name="T31" fmla="*/ 1008 h 3917"/>
                <a:gd name="T32" fmla="*/ 2362 w 3085"/>
                <a:gd name="T33" fmla="*/ 1008 h 3917"/>
                <a:gd name="T34" fmla="*/ 2362 w 3085"/>
                <a:gd name="T35" fmla="*/ 1146 h 3917"/>
                <a:gd name="T36" fmla="*/ 606 w 3085"/>
                <a:gd name="T37" fmla="*/ 1146 h 3917"/>
                <a:gd name="T38" fmla="*/ 606 w 3085"/>
                <a:gd name="T39" fmla="*/ 1008 h 3917"/>
                <a:gd name="T40" fmla="*/ 213 w 3085"/>
                <a:gd name="T41" fmla="*/ 222 h 3917"/>
                <a:gd name="T42" fmla="*/ 213 w 3085"/>
                <a:gd name="T43" fmla="*/ 3704 h 3917"/>
                <a:gd name="T44" fmla="*/ 2883 w 3085"/>
                <a:gd name="T45" fmla="*/ 3704 h 3917"/>
                <a:gd name="T46" fmla="*/ 2883 w 3085"/>
                <a:gd name="T47" fmla="*/ 838 h 3917"/>
                <a:gd name="T48" fmla="*/ 2277 w 3085"/>
                <a:gd name="T49" fmla="*/ 838 h 3917"/>
                <a:gd name="T50" fmla="*/ 2298 w 3085"/>
                <a:gd name="T51" fmla="*/ 222 h 3917"/>
                <a:gd name="T52" fmla="*/ 213 w 3085"/>
                <a:gd name="T53" fmla="*/ 222 h 3917"/>
                <a:gd name="T54" fmla="*/ 2298 w 3085"/>
                <a:gd name="T55" fmla="*/ 0 h 3917"/>
                <a:gd name="T56" fmla="*/ 3085 w 3085"/>
                <a:gd name="T57" fmla="*/ 955 h 3917"/>
                <a:gd name="T58" fmla="*/ 3085 w 3085"/>
                <a:gd name="T59" fmla="*/ 3917 h 3917"/>
                <a:gd name="T60" fmla="*/ 0 w 3085"/>
                <a:gd name="T61" fmla="*/ 3917 h 3917"/>
                <a:gd name="T62" fmla="*/ 0 w 3085"/>
                <a:gd name="T63" fmla="*/ 11 h 3917"/>
                <a:gd name="T64" fmla="*/ 2298 w 3085"/>
                <a:gd name="T65" fmla="*/ 11 h 3917"/>
                <a:gd name="T66" fmla="*/ 2298 w 3085"/>
                <a:gd name="T6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5" h="3917">
                  <a:moveTo>
                    <a:pt x="606" y="2368"/>
                  </a:moveTo>
                  <a:lnTo>
                    <a:pt x="2362" y="2368"/>
                  </a:lnTo>
                  <a:lnTo>
                    <a:pt x="2362" y="2505"/>
                  </a:lnTo>
                  <a:lnTo>
                    <a:pt x="606" y="2505"/>
                  </a:lnTo>
                  <a:lnTo>
                    <a:pt x="606" y="2368"/>
                  </a:lnTo>
                  <a:close/>
                  <a:moveTo>
                    <a:pt x="606" y="1921"/>
                  </a:moveTo>
                  <a:lnTo>
                    <a:pt x="2362" y="1921"/>
                  </a:lnTo>
                  <a:lnTo>
                    <a:pt x="2362" y="2059"/>
                  </a:lnTo>
                  <a:lnTo>
                    <a:pt x="606" y="2059"/>
                  </a:lnTo>
                  <a:lnTo>
                    <a:pt x="606" y="1921"/>
                  </a:lnTo>
                  <a:close/>
                  <a:moveTo>
                    <a:pt x="606" y="1475"/>
                  </a:moveTo>
                  <a:lnTo>
                    <a:pt x="2362" y="1475"/>
                  </a:lnTo>
                  <a:lnTo>
                    <a:pt x="2362" y="1592"/>
                  </a:lnTo>
                  <a:lnTo>
                    <a:pt x="606" y="1592"/>
                  </a:lnTo>
                  <a:lnTo>
                    <a:pt x="606" y="1475"/>
                  </a:lnTo>
                  <a:close/>
                  <a:moveTo>
                    <a:pt x="606" y="1008"/>
                  </a:moveTo>
                  <a:lnTo>
                    <a:pt x="2362" y="1008"/>
                  </a:lnTo>
                  <a:lnTo>
                    <a:pt x="2362" y="1146"/>
                  </a:lnTo>
                  <a:lnTo>
                    <a:pt x="606" y="1146"/>
                  </a:lnTo>
                  <a:lnTo>
                    <a:pt x="606" y="1008"/>
                  </a:lnTo>
                  <a:close/>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1"/>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4091"/>
              <a:endParaRPr lang="en-US" sz="1836">
                <a:solidFill>
                  <a:srgbClr val="000000"/>
                </a:solidFill>
              </a:endParaRPr>
            </a:p>
          </p:txBody>
        </p:sp>
        <p:cxnSp>
          <p:nvCxnSpPr>
            <p:cNvPr id="42" name="Straight Connector 41"/>
            <p:cNvCxnSpPr/>
            <p:nvPr/>
          </p:nvCxnSpPr>
          <p:spPr>
            <a:xfrm flipV="1">
              <a:off x="2079072" y="1465881"/>
              <a:ext cx="447529" cy="595780"/>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2079071" y="2055020"/>
              <a:ext cx="456134" cy="577795"/>
            </a:xfrm>
            <a:prstGeom prst="line">
              <a:avLst/>
            </a:prstGeom>
            <a:ln w="28575" cap="rnd">
              <a:solidFill>
                <a:schemeClr val="accent3"/>
              </a:solidFill>
            </a:ln>
          </p:spPr>
          <p:style>
            <a:lnRef idx="1">
              <a:schemeClr val="dk1"/>
            </a:lnRef>
            <a:fillRef idx="2">
              <a:schemeClr val="dk1"/>
            </a:fillRef>
            <a:effectRef idx="1">
              <a:schemeClr val="dk1"/>
            </a:effectRef>
            <a:fontRef idx="minor">
              <a:schemeClr val="dk1"/>
            </a:fontRef>
          </p:style>
        </p:cxnSp>
        <p:sp>
          <p:nvSpPr>
            <p:cNvPr id="44" name="Rectangle 43"/>
            <p:cNvSpPr/>
            <p:nvPr/>
          </p:nvSpPr>
          <p:spPr>
            <a:xfrm>
              <a:off x="1932299" y="5272197"/>
              <a:ext cx="952809" cy="121238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45" name="Group 44"/>
            <p:cNvGrpSpPr/>
            <p:nvPr/>
          </p:nvGrpSpPr>
          <p:grpSpPr>
            <a:xfrm>
              <a:off x="2046064" y="5417950"/>
              <a:ext cx="725278" cy="920878"/>
              <a:chOff x="2003675" y="5290595"/>
              <a:chExt cx="711121" cy="902904"/>
            </a:xfrm>
          </p:grpSpPr>
          <p:sp>
            <p:nvSpPr>
              <p:cNvPr id="46" name="Rectangle 45"/>
              <p:cNvSpPr/>
              <p:nvPr/>
            </p:nvSpPr>
            <p:spPr>
              <a:xfrm>
                <a:off x="2136553" y="5896153"/>
                <a:ext cx="438511" cy="11380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47" name="Freeform 11"/>
              <p:cNvSpPr>
                <a:spLocks noEditPoints="1"/>
              </p:cNvSpPr>
              <p:nvPr/>
            </p:nvSpPr>
            <p:spPr bwMode="auto">
              <a:xfrm>
                <a:off x="2003675" y="5290595"/>
                <a:ext cx="711121" cy="902904"/>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4091"/>
                <a:endParaRPr lang="en-US" sz="1836">
                  <a:solidFill>
                    <a:srgbClr val="000000"/>
                  </a:solidFill>
                </a:endParaRPr>
              </a:p>
            </p:txBody>
          </p:sp>
        </p:grpSp>
        <p:sp>
          <p:nvSpPr>
            <p:cNvPr id="48" name="Rectangle 47"/>
            <p:cNvSpPr/>
            <p:nvPr/>
          </p:nvSpPr>
          <p:spPr>
            <a:xfrm>
              <a:off x="2541781" y="1452531"/>
              <a:ext cx="952809" cy="120847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grpSp>
      <p:sp>
        <p:nvSpPr>
          <p:cNvPr id="3" name="Slide Number Placeholder 2"/>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211346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80" y="463090"/>
            <a:ext cx="7312258" cy="5484193"/>
          </a:xfrm>
          <a:prstGeom prst="rect">
            <a:avLst/>
          </a:prstGeom>
          <a:ln w="38100" cap="sq">
            <a:noFill/>
            <a:prstDash val="solid"/>
            <a:miter lim="800000"/>
          </a:ln>
          <a:effectLst>
            <a:outerShdw blurRad="50800" dist="38100" dir="5400000" algn="tl" rotWithShape="0">
              <a:srgbClr val="000000">
                <a:alpha val="40000"/>
              </a:srgbClr>
            </a:outerShdw>
          </a:effectLst>
          <a:extLst>
            <a:ext uri="{909E8E84-426E-40dd-AFC4-6F175D3DCCD1}">
              <a14:hiddenFill xmlns="" xmlns:a14="http://schemas.microsoft.com/office/drawing/2010/main">
                <a:solidFill>
                  <a:schemeClr val="accent1"/>
                </a:solidFill>
              </a14:hiddenFill>
            </a:ext>
          </a:ex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23414"/>
          <a:stretch/>
        </p:blipFill>
        <p:spPr>
          <a:xfrm>
            <a:off x="3057514" y="2441904"/>
            <a:ext cx="9129648" cy="3382121"/>
          </a:xfrm>
          <a:prstGeom prst="rect">
            <a:avLst/>
          </a:prstGeom>
        </p:spPr>
      </p:pic>
      <p:sp>
        <p:nvSpPr>
          <p:cNvPr id="2" name="Rectangle 1"/>
          <p:cNvSpPr/>
          <p:nvPr/>
        </p:nvSpPr>
        <p:spPr>
          <a:xfrm>
            <a:off x="484177" y="4793734"/>
            <a:ext cx="2575000" cy="830997"/>
          </a:xfrm>
          <a:prstGeom prst="rect">
            <a:avLst/>
          </a:prstGeom>
        </p:spPr>
        <p:txBody>
          <a:bodyPr wrap="none">
            <a:spAutoFit/>
          </a:bodyPr>
          <a:lstStyle/>
          <a:p>
            <a:r>
              <a:rPr lang="en-US" sz="2400" spc="-70" dirty="0">
                <a:solidFill>
                  <a:schemeClr val="tx2"/>
                </a:solidFill>
              </a:rPr>
              <a:t>Sample </a:t>
            </a:r>
            <a:r>
              <a:rPr lang="en-US" sz="2400" spc="-70" dirty="0" smtClean="0">
                <a:solidFill>
                  <a:schemeClr val="tx2"/>
                </a:solidFill>
              </a:rPr>
              <a:t>SharePoint</a:t>
            </a:r>
            <a:endParaRPr lang="en-US" sz="2400" spc="-70" dirty="0">
              <a:solidFill>
                <a:schemeClr val="tx2"/>
              </a:solidFill>
            </a:endParaRPr>
          </a:p>
          <a:p>
            <a:r>
              <a:rPr lang="en-US" sz="2400" spc="-70" dirty="0" smtClean="0">
                <a:solidFill>
                  <a:schemeClr val="tx2"/>
                </a:solidFill>
              </a:rPr>
              <a:t>Full-page Apps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3049622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99" y="447188"/>
            <a:ext cx="7312258" cy="5771461"/>
          </a:xfrm>
          <a:prstGeom prst="rect">
            <a:avLst/>
          </a:prstGeom>
          <a:ln>
            <a:noFill/>
          </a:ln>
          <a:effectLst>
            <a:outerShdw blurRad="50800" dist="38100" dir="5400000" algn="tl" rotWithShape="0">
              <a:srgbClr val="333333">
                <a:alpha val="40000"/>
              </a:srgb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341" y="3250737"/>
            <a:ext cx="7312258" cy="3377271"/>
          </a:xfrm>
          <a:prstGeom prst="rect">
            <a:avLst/>
          </a:prstGeom>
          <a:ln>
            <a:noFill/>
          </a:ln>
          <a:effectLst>
            <a:outerShdw blurRad="50800" dist="38100" dir="5400000" algn="tl" rotWithShape="0">
              <a:srgbClr val="333333">
                <a:alpha val="40000"/>
              </a:srgbClr>
            </a:outerShdw>
          </a:effectLst>
        </p:spPr>
      </p:pic>
      <p:sp>
        <p:nvSpPr>
          <p:cNvPr id="7" name="Right Arrow 6"/>
          <p:cNvSpPr/>
          <p:nvPr/>
        </p:nvSpPr>
        <p:spPr bwMode="auto">
          <a:xfrm rot="10800000">
            <a:off x="3572909" y="4825949"/>
            <a:ext cx="472847" cy="47284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rot="16200000">
            <a:off x="8651598" y="5343612"/>
            <a:ext cx="472847" cy="47284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8548677" y="879466"/>
            <a:ext cx="2575000" cy="830997"/>
          </a:xfrm>
          <a:prstGeom prst="rect">
            <a:avLst/>
          </a:prstGeom>
        </p:spPr>
        <p:txBody>
          <a:bodyPr wrap="none">
            <a:spAutoFit/>
          </a:bodyPr>
          <a:lstStyle/>
          <a:p>
            <a:r>
              <a:rPr lang="en-US" sz="2400" spc="-70" dirty="0">
                <a:solidFill>
                  <a:schemeClr val="tx2"/>
                </a:solidFill>
              </a:rPr>
              <a:t>Sample </a:t>
            </a:r>
            <a:r>
              <a:rPr lang="en-US" sz="2400" spc="-70" dirty="0" smtClean="0">
                <a:solidFill>
                  <a:schemeClr val="tx2"/>
                </a:solidFill>
              </a:rPr>
              <a:t>SharePoint</a:t>
            </a:r>
            <a:endParaRPr lang="en-US" sz="2400" spc="-70" dirty="0">
              <a:solidFill>
                <a:schemeClr val="tx2"/>
              </a:solidFill>
            </a:endParaRPr>
          </a:p>
          <a:p>
            <a:r>
              <a:rPr lang="en-US" sz="2400" spc="-70" dirty="0" smtClean="0">
                <a:solidFill>
                  <a:schemeClr val="tx2"/>
                </a:solidFill>
              </a:rPr>
              <a:t>App-Part Apps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137201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18" y="465357"/>
            <a:ext cx="10037887" cy="5222200"/>
          </a:xfrm>
          <a:prstGeom prst="rect">
            <a:avLst/>
          </a:prstGeom>
          <a:ln>
            <a:noFill/>
          </a:ln>
          <a:effectLst>
            <a:outerShdw blurRad="50800" dist="38100" dir="5400000" algn="tl" rotWithShape="0">
              <a:srgbClr val="333333">
                <a:alpha val="60000"/>
              </a:srgbClr>
            </a:outerShdw>
          </a:effectLst>
        </p:spPr>
      </p:pic>
      <p:sp>
        <p:nvSpPr>
          <p:cNvPr id="6" name="Right Arrow 5"/>
          <p:cNvSpPr/>
          <p:nvPr/>
        </p:nvSpPr>
        <p:spPr bwMode="auto">
          <a:xfrm rot="10800000">
            <a:off x="5556930" y="869258"/>
            <a:ext cx="649100" cy="6283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1069818" y="5997566"/>
            <a:ext cx="5136212" cy="461665"/>
          </a:xfrm>
          <a:prstGeom prst="rect">
            <a:avLst/>
          </a:prstGeom>
        </p:spPr>
        <p:txBody>
          <a:bodyPr wrap="square">
            <a:spAutoFit/>
          </a:bodyPr>
          <a:lstStyle/>
          <a:p>
            <a:r>
              <a:rPr lang="en-US" sz="2400" spc="-70" dirty="0">
                <a:solidFill>
                  <a:schemeClr val="tx2"/>
                </a:solidFill>
              </a:rPr>
              <a:t>Sample </a:t>
            </a:r>
            <a:r>
              <a:rPr lang="en-US" sz="2400" spc="-70" dirty="0" smtClean="0">
                <a:solidFill>
                  <a:schemeClr val="tx2"/>
                </a:solidFill>
              </a:rPr>
              <a:t>SharePoint UI Command Apps</a:t>
            </a:r>
            <a:endParaRPr lang="en-US" sz="2400" spc="-70" dirty="0">
              <a:solidFill>
                <a:schemeClr val="tx2"/>
              </a:solidFill>
            </a:endParaRPr>
          </a:p>
        </p:txBody>
      </p:sp>
      <p:sp>
        <p:nvSpPr>
          <p:cNvPr id="2" name="Slide Number Placeholder 1"/>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278279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Architecture of Store Apps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246227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hidden="1"/>
          <p:cNvGrpSpPr/>
          <p:nvPr/>
        </p:nvGrpSpPr>
        <p:grpSpPr>
          <a:xfrm>
            <a:off x="1961287" y="1468435"/>
            <a:ext cx="8266254" cy="5481064"/>
            <a:chOff x="564300" y="1395675"/>
            <a:chExt cx="11027672" cy="5485475"/>
          </a:xfrm>
          <a:solidFill>
            <a:schemeClr val="bg2">
              <a:lumMod val="90000"/>
            </a:schemeClr>
          </a:solidFill>
        </p:grpSpPr>
        <p:grpSp>
          <p:nvGrpSpPr>
            <p:cNvPr id="39" name="Group 38"/>
            <p:cNvGrpSpPr/>
            <p:nvPr/>
          </p:nvGrpSpPr>
          <p:grpSpPr>
            <a:xfrm>
              <a:off x="564300" y="1395675"/>
              <a:ext cx="11027672" cy="1298448"/>
              <a:chOff x="0" y="1401500"/>
              <a:chExt cx="11107775" cy="1298448"/>
            </a:xfrm>
            <a:grpFill/>
          </p:grpSpPr>
          <p:sp>
            <p:nvSpPr>
              <p:cNvPr id="86" name="Rectangle 85"/>
              <p:cNvSpPr/>
              <p:nvPr/>
            </p:nvSpPr>
            <p:spPr>
              <a:xfrm>
                <a:off x="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7" name="Rectangle 86"/>
              <p:cNvSpPr/>
              <p:nvPr/>
            </p:nvSpPr>
            <p:spPr>
              <a:xfrm>
                <a:off x="139997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8" name="Rectangle 87"/>
              <p:cNvSpPr/>
              <p:nvPr/>
            </p:nvSpPr>
            <p:spPr>
              <a:xfrm>
                <a:off x="2799954"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9" name="Rectangle 88"/>
              <p:cNvSpPr/>
              <p:nvPr/>
            </p:nvSpPr>
            <p:spPr>
              <a:xfrm>
                <a:off x="4199931"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90" name="Rectangle 89"/>
              <p:cNvSpPr/>
              <p:nvPr/>
            </p:nvSpPr>
            <p:spPr>
              <a:xfrm>
                <a:off x="559990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91" name="Rectangle 90"/>
              <p:cNvSpPr/>
              <p:nvPr/>
            </p:nvSpPr>
            <p:spPr>
              <a:xfrm>
                <a:off x="6999883"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92" name="Rectangle 91"/>
              <p:cNvSpPr/>
              <p:nvPr/>
            </p:nvSpPr>
            <p:spPr>
              <a:xfrm>
                <a:off x="839986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93" name="Rectangle 92"/>
              <p:cNvSpPr/>
              <p:nvPr/>
            </p:nvSpPr>
            <p:spPr>
              <a:xfrm>
                <a:off x="9799836"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94" name="Rectangle 93"/>
              <p:cNvSpPr/>
              <p:nvPr/>
            </p:nvSpPr>
            <p:spPr>
              <a:xfrm>
                <a:off x="1399977" y="1401500"/>
                <a:ext cx="653969" cy="649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grpSp>
        <p:grpSp>
          <p:nvGrpSpPr>
            <p:cNvPr id="40" name="Group 39"/>
            <p:cNvGrpSpPr/>
            <p:nvPr/>
          </p:nvGrpSpPr>
          <p:grpSpPr>
            <a:xfrm>
              <a:off x="564300" y="2791351"/>
              <a:ext cx="11027672" cy="1298448"/>
              <a:chOff x="0" y="2789500"/>
              <a:chExt cx="11107775" cy="1298448"/>
            </a:xfrm>
            <a:grpFill/>
          </p:grpSpPr>
          <p:sp>
            <p:nvSpPr>
              <p:cNvPr id="78" name="Rectangle 77"/>
              <p:cNvSpPr/>
              <p:nvPr/>
            </p:nvSpPr>
            <p:spPr>
              <a:xfrm>
                <a:off x="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79" name="Rectangle 78"/>
              <p:cNvSpPr/>
              <p:nvPr/>
            </p:nvSpPr>
            <p:spPr>
              <a:xfrm>
                <a:off x="139997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0" name="Rectangle 79"/>
              <p:cNvSpPr/>
              <p:nvPr/>
            </p:nvSpPr>
            <p:spPr>
              <a:xfrm>
                <a:off x="2799954"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1" name="Rectangle 80"/>
              <p:cNvSpPr/>
              <p:nvPr/>
            </p:nvSpPr>
            <p:spPr>
              <a:xfrm>
                <a:off x="4199931"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2" name="Rectangle 81"/>
              <p:cNvSpPr/>
              <p:nvPr/>
            </p:nvSpPr>
            <p:spPr>
              <a:xfrm>
                <a:off x="559990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3" name="Rectangle 82"/>
              <p:cNvSpPr/>
              <p:nvPr/>
            </p:nvSpPr>
            <p:spPr>
              <a:xfrm>
                <a:off x="6999883"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4" name="Rectangle 83"/>
              <p:cNvSpPr/>
              <p:nvPr/>
            </p:nvSpPr>
            <p:spPr>
              <a:xfrm>
                <a:off x="839986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85" name="Rectangle 84"/>
              <p:cNvSpPr/>
              <p:nvPr/>
            </p:nvSpPr>
            <p:spPr>
              <a:xfrm>
                <a:off x="9799836"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grpSp>
        <p:grpSp>
          <p:nvGrpSpPr>
            <p:cNvPr id="41" name="Group 40"/>
            <p:cNvGrpSpPr/>
            <p:nvPr/>
          </p:nvGrpSpPr>
          <p:grpSpPr>
            <a:xfrm>
              <a:off x="564300" y="4187026"/>
              <a:ext cx="11027672" cy="1298448"/>
              <a:chOff x="0" y="4191000"/>
              <a:chExt cx="11107775" cy="1298448"/>
            </a:xfrm>
            <a:grpFill/>
          </p:grpSpPr>
          <p:sp>
            <p:nvSpPr>
              <p:cNvPr id="54" name="Rectangle 53"/>
              <p:cNvSpPr/>
              <p:nvPr/>
            </p:nvSpPr>
            <p:spPr>
              <a:xfrm>
                <a:off x="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5" name="Rectangle 54"/>
              <p:cNvSpPr/>
              <p:nvPr/>
            </p:nvSpPr>
            <p:spPr>
              <a:xfrm>
                <a:off x="139997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6" name="Rectangle 55"/>
              <p:cNvSpPr/>
              <p:nvPr/>
            </p:nvSpPr>
            <p:spPr>
              <a:xfrm>
                <a:off x="2799954"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7" name="Rectangle 56"/>
              <p:cNvSpPr/>
              <p:nvPr/>
            </p:nvSpPr>
            <p:spPr>
              <a:xfrm>
                <a:off x="4199931"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71" name="Rectangle 70"/>
              <p:cNvSpPr/>
              <p:nvPr/>
            </p:nvSpPr>
            <p:spPr>
              <a:xfrm>
                <a:off x="559990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75" name="Rectangle 74"/>
              <p:cNvSpPr/>
              <p:nvPr/>
            </p:nvSpPr>
            <p:spPr>
              <a:xfrm>
                <a:off x="6999883"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76" name="Rectangle 75"/>
              <p:cNvSpPr/>
              <p:nvPr/>
            </p:nvSpPr>
            <p:spPr>
              <a:xfrm>
                <a:off x="839986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77" name="Rectangle 76"/>
              <p:cNvSpPr/>
              <p:nvPr/>
            </p:nvSpPr>
            <p:spPr>
              <a:xfrm>
                <a:off x="9799836"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grpSp>
        <p:grpSp>
          <p:nvGrpSpPr>
            <p:cNvPr id="45" name="Group 44"/>
            <p:cNvGrpSpPr/>
            <p:nvPr/>
          </p:nvGrpSpPr>
          <p:grpSpPr>
            <a:xfrm>
              <a:off x="564300" y="5582702"/>
              <a:ext cx="11027672" cy="1298448"/>
              <a:chOff x="0" y="5638800"/>
              <a:chExt cx="11107775" cy="1298448"/>
            </a:xfrm>
            <a:grpFill/>
          </p:grpSpPr>
          <p:sp>
            <p:nvSpPr>
              <p:cNvPr id="46" name="Rectangle 45"/>
              <p:cNvSpPr/>
              <p:nvPr/>
            </p:nvSpPr>
            <p:spPr>
              <a:xfrm>
                <a:off x="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47" name="Rectangle 46"/>
              <p:cNvSpPr/>
              <p:nvPr/>
            </p:nvSpPr>
            <p:spPr>
              <a:xfrm>
                <a:off x="139997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48" name="Rectangle 47"/>
              <p:cNvSpPr/>
              <p:nvPr/>
            </p:nvSpPr>
            <p:spPr>
              <a:xfrm>
                <a:off x="2799954"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49" name="Rectangle 48"/>
              <p:cNvSpPr/>
              <p:nvPr/>
            </p:nvSpPr>
            <p:spPr>
              <a:xfrm>
                <a:off x="4199931"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0" name="Rectangle 49"/>
              <p:cNvSpPr/>
              <p:nvPr/>
            </p:nvSpPr>
            <p:spPr>
              <a:xfrm>
                <a:off x="559990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1" name="Rectangle 50"/>
              <p:cNvSpPr/>
              <p:nvPr/>
            </p:nvSpPr>
            <p:spPr>
              <a:xfrm>
                <a:off x="6999883"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2" name="Rectangle 51"/>
              <p:cNvSpPr/>
              <p:nvPr/>
            </p:nvSpPr>
            <p:spPr>
              <a:xfrm>
                <a:off x="839986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sp>
            <p:nvSpPr>
              <p:cNvPr id="53" name="Rectangle 52"/>
              <p:cNvSpPr/>
              <p:nvPr/>
            </p:nvSpPr>
            <p:spPr>
              <a:xfrm>
                <a:off x="9799836"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80"/>
                <a:endParaRPr lang="en-US" sz="1898">
                  <a:solidFill>
                    <a:srgbClr val="FFFFFF"/>
                  </a:solidFill>
                </a:endParaRPr>
              </a:p>
            </p:txBody>
          </p:sp>
        </p:grpSp>
      </p:grpSp>
      <p:sp>
        <p:nvSpPr>
          <p:cNvPr id="10" name="Title 9"/>
          <p:cNvSpPr>
            <a:spLocks noGrp="1"/>
          </p:cNvSpPr>
          <p:nvPr>
            <p:ph type="title"/>
          </p:nvPr>
        </p:nvSpPr>
        <p:spPr>
          <a:xfrm>
            <a:off x="256335" y="304445"/>
            <a:ext cx="11149013" cy="747596"/>
          </a:xfrm>
        </p:spPr>
        <p:txBody>
          <a:bodyPr/>
          <a:lstStyle/>
          <a:p>
            <a:r>
              <a:rPr lang="en-US" sz="4800" dirty="0"/>
              <a:t>Anatomy of an app for </a:t>
            </a:r>
            <a:r>
              <a:rPr lang="en-US" sz="4800" dirty="0" smtClean="0"/>
              <a:t>Office in the Store</a:t>
            </a:r>
            <a:endParaRPr lang="en-US" sz="4800" dirty="0"/>
          </a:p>
        </p:txBody>
      </p:sp>
      <p:sp>
        <p:nvSpPr>
          <p:cNvPr id="60" name="Rectangle 94"/>
          <p:cNvSpPr/>
          <p:nvPr/>
        </p:nvSpPr>
        <p:spPr bwMode="auto">
          <a:xfrm>
            <a:off x="303399" y="2233385"/>
            <a:ext cx="2205532" cy="1344287"/>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79238" tIns="143391" rIns="179238" bIns="143391" rtlCol="0" anchor="t" anchorCtr="0"/>
          <a:lstStyle/>
          <a:p>
            <a:pPr defTabSz="894969"/>
            <a:r>
              <a:rPr lang="en-US" sz="1537" dirty="0">
                <a:gradFill>
                  <a:gsLst>
                    <a:gs pos="0">
                      <a:srgbClr val="FFFFFF"/>
                    </a:gs>
                    <a:gs pos="100000">
                      <a:srgbClr val="FFFFFF"/>
                    </a:gs>
                  </a:gsLst>
                  <a:lin ang="5400000" scaled="0"/>
                </a:gradFill>
              </a:rPr>
              <a:t>Web server</a:t>
            </a:r>
          </a:p>
        </p:txBody>
      </p:sp>
      <p:grpSp>
        <p:nvGrpSpPr>
          <p:cNvPr id="64" name="Group 63"/>
          <p:cNvGrpSpPr/>
          <p:nvPr/>
        </p:nvGrpSpPr>
        <p:grpSpPr>
          <a:xfrm>
            <a:off x="6060168" y="1308941"/>
            <a:ext cx="5858820" cy="5389976"/>
            <a:chOff x="5170599" y="1482860"/>
            <a:chExt cx="1898208" cy="1293727"/>
          </a:xfrm>
        </p:grpSpPr>
        <p:grpSp>
          <p:nvGrpSpPr>
            <p:cNvPr id="65" name="Group 64"/>
            <p:cNvGrpSpPr/>
            <p:nvPr/>
          </p:nvGrpSpPr>
          <p:grpSpPr>
            <a:xfrm>
              <a:off x="5170599" y="1482860"/>
              <a:ext cx="1898208" cy="1293727"/>
              <a:chOff x="3221955" y="1721563"/>
              <a:chExt cx="2288409" cy="1559669"/>
            </a:xfrm>
          </p:grpSpPr>
          <p:grpSp>
            <p:nvGrpSpPr>
              <p:cNvPr id="67" name="Group 66"/>
              <p:cNvGrpSpPr/>
              <p:nvPr/>
            </p:nvGrpSpPr>
            <p:grpSpPr>
              <a:xfrm>
                <a:off x="3221955" y="1721563"/>
                <a:ext cx="2288409" cy="1559669"/>
                <a:chOff x="8288911" y="1962373"/>
                <a:chExt cx="5159406" cy="3599727"/>
              </a:xfrm>
            </p:grpSpPr>
            <p:pic>
              <p:nvPicPr>
                <p:cNvPr id="6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88911" y="1962373"/>
                  <a:ext cx="5159406" cy="3599727"/>
                </a:xfrm>
                <a:prstGeom prst="rect">
                  <a:avLst/>
                </a:prstGeom>
                <a:noFill/>
                <a:ln w="127000">
                  <a:noFill/>
                  <a:miter lim="800000"/>
                  <a:headEnd/>
                  <a:tailEnd/>
                </a:ln>
                <a:effectLst>
                  <a:outerShdw blurRad="50800" dist="38100" dir="5400000" algn="ctr" rotWithShape="0">
                    <a:srgbClr val="000000">
                      <a:alpha val="40000"/>
                    </a:srgbClr>
                  </a:outerShdw>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0" name="Picture 69" descr="C:\Users\Tany\Desktop\excel-2010-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9590" y="2557528"/>
                <a:ext cx="1061950" cy="63553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grpSp>
        <p:cxnSp>
          <p:nvCxnSpPr>
            <p:cNvPr id="66" name="Straight Connector 65"/>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Rectangle 94"/>
          <p:cNvSpPr/>
          <p:nvPr/>
        </p:nvSpPr>
        <p:spPr bwMode="auto">
          <a:xfrm>
            <a:off x="303399" y="4003929"/>
            <a:ext cx="2205532" cy="1344287"/>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79238" tIns="143391" rIns="179238" bIns="143391" rtlCol="0" anchor="t" anchorCtr="0"/>
          <a:lstStyle/>
          <a:p>
            <a:pPr defTabSz="894969"/>
            <a:r>
              <a:rPr lang="en-US" sz="1537" dirty="0">
                <a:gradFill>
                  <a:gsLst>
                    <a:gs pos="0">
                      <a:srgbClr val="FFFFFF"/>
                    </a:gs>
                    <a:gs pos="100000">
                      <a:srgbClr val="FFFFFF"/>
                    </a:gs>
                  </a:gsLst>
                  <a:lin ang="5400000" scaled="0"/>
                </a:gradFill>
              </a:rPr>
              <a:t>Office </a:t>
            </a:r>
            <a:r>
              <a:rPr lang="en-US" sz="1537" dirty="0" smtClean="0">
                <a:gradFill>
                  <a:gsLst>
                    <a:gs pos="0">
                      <a:srgbClr val="FFFFFF"/>
                    </a:gs>
                    <a:gs pos="100000">
                      <a:srgbClr val="FFFFFF"/>
                    </a:gs>
                  </a:gsLst>
                  <a:lin ang="5400000" scaled="0"/>
                </a:gradFill>
              </a:rPr>
              <a:t>Store</a:t>
            </a:r>
            <a:endParaRPr lang="en-US" sz="1537" dirty="0">
              <a:gradFill>
                <a:gsLst>
                  <a:gs pos="0">
                    <a:srgbClr val="FFFFFF"/>
                  </a:gs>
                  <a:gs pos="100000">
                    <a:srgbClr val="FFFFFF"/>
                  </a:gs>
                </a:gsLst>
                <a:lin ang="5400000" scaled="0"/>
              </a:gradFill>
            </a:endParaRPr>
          </a:p>
        </p:txBody>
      </p:sp>
      <p:sp>
        <p:nvSpPr>
          <p:cNvPr id="73" name="Up Arrow 72"/>
          <p:cNvSpPr/>
          <p:nvPr/>
        </p:nvSpPr>
        <p:spPr bwMode="auto">
          <a:xfrm rot="16200000" flipH="1">
            <a:off x="4031644" y="1978897"/>
            <a:ext cx="313667" cy="3016262"/>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36" tIns="44769" rIns="44769" bIns="89536" numCol="1" spcCol="0" rtlCol="0" fromWordArt="0" anchor="b" anchorCtr="0" forceAA="0" compatLnSpc="1">
            <a:prstTxWarp prst="textNoShape">
              <a:avLst/>
            </a:prstTxWarp>
            <a:noAutofit/>
          </a:bodyPr>
          <a:lstStyle/>
          <a:p>
            <a:pPr algn="ctr" defTabSz="895083" fontAlgn="base">
              <a:spcBef>
                <a:spcPct val="0"/>
              </a:spcBef>
              <a:spcAft>
                <a:spcPct val="0"/>
              </a:spcAft>
            </a:pPr>
            <a:endParaRPr lang="en-US" sz="1861"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2838748" y="2746094"/>
            <a:ext cx="3016262" cy="897767"/>
            <a:chOff x="2773330" y="2800481"/>
            <a:chExt cx="3077546" cy="916008"/>
          </a:xfrm>
        </p:grpSpPr>
        <p:sp>
          <p:nvSpPr>
            <p:cNvPr id="95" name="Up Arrow 94"/>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36" tIns="44769" rIns="44769" bIns="89536" numCol="1" spcCol="0" rtlCol="0" fromWordArt="0" anchor="b" anchorCtr="0" forceAA="0" compatLnSpc="1">
              <a:prstTxWarp prst="textNoShape">
                <a:avLst/>
              </a:prstTxWarp>
              <a:noAutofit/>
            </a:bodyPr>
            <a:lstStyle/>
            <a:p>
              <a:pPr algn="ctr" defTabSz="895083" fontAlgn="base">
                <a:spcBef>
                  <a:spcPct val="0"/>
                </a:spcBef>
                <a:spcAft>
                  <a:spcPct val="0"/>
                </a:spcAft>
              </a:pPr>
              <a:endParaRPr lang="en-US" sz="1861"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1439" y="2800481"/>
              <a:ext cx="1062651" cy="848474"/>
            </a:xfrm>
            <a:prstGeom prst="rect">
              <a:avLst/>
            </a:prstGeom>
            <a:solidFill>
              <a:schemeClr val="accent2"/>
            </a:solidFill>
            <a:ln>
              <a:noFill/>
            </a:ln>
          </p:spPr>
        </p:pic>
      </p:grpSp>
      <p:sp>
        <p:nvSpPr>
          <p:cNvPr id="97" name="Up Arrow 96"/>
          <p:cNvSpPr/>
          <p:nvPr/>
        </p:nvSpPr>
        <p:spPr bwMode="auto">
          <a:xfrm rot="16200000" flipH="1">
            <a:off x="4029025" y="3763469"/>
            <a:ext cx="313667" cy="3016262"/>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36" tIns="44769" rIns="44769" bIns="89536" numCol="1" spcCol="0" rtlCol="0" fromWordArt="0" anchor="b" anchorCtr="0" forceAA="0" compatLnSpc="1">
            <a:prstTxWarp prst="textNoShape">
              <a:avLst/>
            </a:prstTxWarp>
            <a:noAutofit/>
          </a:bodyPr>
          <a:lstStyle/>
          <a:p>
            <a:pPr algn="ctr" defTabSz="895083" fontAlgn="base">
              <a:spcBef>
                <a:spcPct val="0"/>
              </a:spcBef>
              <a:spcAft>
                <a:spcPct val="0"/>
              </a:spcAft>
            </a:pPr>
            <a:endParaRPr lang="en-US" sz="1861"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2836129" y="4541220"/>
            <a:ext cx="3016262" cy="887214"/>
            <a:chOff x="2770658" y="4632080"/>
            <a:chExt cx="3077546" cy="905240"/>
          </a:xfrm>
        </p:grpSpPr>
        <p:sp>
          <p:nvSpPr>
            <p:cNvPr id="99" name="Up Arrow 98"/>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36" tIns="44769" rIns="44769" bIns="89536" numCol="1" spcCol="0" rtlCol="0" fromWordArt="0" anchor="b" anchorCtr="0" forceAA="0" compatLnSpc="1">
              <a:prstTxWarp prst="textNoShape">
                <a:avLst/>
              </a:prstTxWarp>
              <a:noAutofit/>
            </a:bodyPr>
            <a:lstStyle/>
            <a:p>
              <a:pPr algn="ctr" defTabSz="895083" fontAlgn="base">
                <a:spcBef>
                  <a:spcPct val="0"/>
                </a:spcBef>
                <a:spcAft>
                  <a:spcPct val="0"/>
                </a:spcAft>
              </a:pPr>
              <a:endParaRPr lang="en-US" sz="1861"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0813" y="4632080"/>
              <a:ext cx="1033277" cy="823392"/>
            </a:xfrm>
            <a:prstGeom prst="rect">
              <a:avLst/>
            </a:prstGeom>
            <a:solidFill>
              <a:schemeClr val="accent2"/>
            </a:solidFill>
            <a:ln>
              <a:noFill/>
            </a:ln>
          </p:spPr>
        </p:pic>
      </p:grpSp>
      <p:sp>
        <p:nvSpPr>
          <p:cNvPr id="2" name="Slide Number Placeholder 1"/>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156638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right)">
                                      <p:cBhvr>
                                        <p:cTn id="7" dur="750"/>
                                        <p:tgtEl>
                                          <p:spTgt spid="97"/>
                                        </p:tgtEl>
                                      </p:cBhvr>
                                    </p:animEffect>
                                  </p:childTnLst>
                                </p:cTn>
                              </p:par>
                              <p:par>
                                <p:cTn id="8" presetID="22" presetClass="entr" presetSubtype="8" fill="hold" nodeType="withEffect">
                                  <p:stCondLst>
                                    <p:cond delay="75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750"/>
                                        <p:tgtEl>
                                          <p:spTgt spid="98"/>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73"/>
                                        </p:tgtEl>
                                        <p:attrNameLst>
                                          <p:attrName>style.visibility</p:attrName>
                                        </p:attrNameLst>
                                      </p:cBhvr>
                                      <p:to>
                                        <p:strVal val="visible"/>
                                      </p:to>
                                    </p:set>
                                    <p:animEffect transition="in" filter="wipe(right)">
                                      <p:cBhvr>
                                        <p:cTn id="13" dur="750"/>
                                        <p:tgtEl>
                                          <p:spTgt spid="73"/>
                                        </p:tgtEl>
                                      </p:cBhvr>
                                    </p:animEffect>
                                  </p:childTnLst>
                                </p:cTn>
                              </p:par>
                              <p:par>
                                <p:cTn id="14" presetID="22" presetClass="entr" presetSubtype="8" fill="hold" nodeType="withEffect">
                                  <p:stCondLst>
                                    <p:cond delay="23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570" y="308501"/>
            <a:ext cx="11149013" cy="747596"/>
          </a:xfrm>
        </p:spPr>
        <p:txBody>
          <a:bodyPr/>
          <a:lstStyle/>
          <a:p>
            <a:r>
              <a:rPr lang="en-US" sz="4800" dirty="0" smtClean="0"/>
              <a:t>SharePoint building blocks</a:t>
            </a:r>
            <a:endParaRPr lang="en-US" sz="4800" dirty="0"/>
          </a:p>
        </p:txBody>
      </p:sp>
      <p:sp>
        <p:nvSpPr>
          <p:cNvPr id="2" name="Text Placeholder 1"/>
          <p:cNvSpPr>
            <a:spLocks noGrp="1"/>
          </p:cNvSpPr>
          <p:nvPr>
            <p:ph type="body" sz="quarter" idx="10"/>
          </p:nvPr>
        </p:nvSpPr>
        <p:spPr>
          <a:xfrm>
            <a:off x="299102" y="1204245"/>
            <a:ext cx="11650488" cy="5375592"/>
          </a:xfrm>
        </p:spPr>
        <p:txBody>
          <a:bodyPr/>
          <a:lstStyle/>
          <a:p>
            <a:r>
              <a:rPr lang="en-US" dirty="0" smtClean="0"/>
              <a:t>Lists/libraries</a:t>
            </a:r>
          </a:p>
          <a:p>
            <a:r>
              <a:rPr lang="en-US" dirty="0" smtClean="0"/>
              <a:t>Web parts</a:t>
            </a:r>
          </a:p>
          <a:p>
            <a:r>
              <a:rPr lang="en-US" dirty="0" smtClean="0"/>
              <a:t>Site columns</a:t>
            </a:r>
          </a:p>
          <a:p>
            <a:r>
              <a:rPr lang="en-US" dirty="0" smtClean="0"/>
              <a:t>Content types</a:t>
            </a:r>
          </a:p>
          <a:p>
            <a:r>
              <a:rPr lang="en-US" dirty="0" smtClean="0"/>
              <a:t>Remote event receivers</a:t>
            </a:r>
          </a:p>
          <a:p>
            <a:r>
              <a:rPr lang="en-US" dirty="0" smtClean="0"/>
              <a:t>Workflows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161235166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81" y="308501"/>
            <a:ext cx="11149013" cy="747596"/>
          </a:xfrm>
        </p:spPr>
        <p:txBody>
          <a:bodyPr/>
          <a:lstStyle/>
          <a:p>
            <a:r>
              <a:rPr lang="en-US" sz="4800" dirty="0" smtClean="0"/>
              <a:t>Architecture of SharePoint apps</a:t>
            </a:r>
            <a:endParaRPr lang="en-US" sz="4800" dirty="0"/>
          </a:p>
        </p:txBody>
      </p:sp>
      <p:sp>
        <p:nvSpPr>
          <p:cNvPr id="26" name="Rectangle 25"/>
          <p:cNvSpPr/>
          <p:nvPr/>
        </p:nvSpPr>
        <p:spPr>
          <a:xfrm>
            <a:off x="6484159" y="1206116"/>
            <a:ext cx="5443561" cy="1738310"/>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3528" dirty="0">
                <a:gradFill>
                  <a:gsLst>
                    <a:gs pos="1250">
                      <a:srgbClr val="FFFFFF"/>
                    </a:gs>
                    <a:gs pos="100000">
                      <a:srgbClr val="FFFFFF"/>
                    </a:gs>
                  </a:gsLst>
                  <a:lin ang="5400000" scaled="0"/>
                </a:gradFill>
                <a:latin typeface="Segoe UI Light"/>
              </a:rPr>
              <a:t>Azure</a:t>
            </a:r>
          </a:p>
        </p:txBody>
      </p:sp>
      <p:sp>
        <p:nvSpPr>
          <p:cNvPr id="27" name="Rectangle 26"/>
          <p:cNvSpPr/>
          <p:nvPr/>
        </p:nvSpPr>
        <p:spPr>
          <a:xfrm>
            <a:off x="6484159" y="3008435"/>
            <a:ext cx="5443561" cy="1750076"/>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3528" dirty="0">
                <a:gradFill>
                  <a:gsLst>
                    <a:gs pos="1250">
                      <a:srgbClr val="FFFFFF"/>
                    </a:gs>
                    <a:gs pos="100000">
                      <a:srgbClr val="FFFFFF"/>
                    </a:gs>
                  </a:gsLst>
                  <a:lin ang="5400000" scaled="0"/>
                </a:gradFill>
                <a:latin typeface="Segoe UI Light"/>
              </a:rPr>
              <a:t>Apache</a:t>
            </a:r>
          </a:p>
        </p:txBody>
      </p:sp>
      <p:sp>
        <p:nvSpPr>
          <p:cNvPr id="28" name="Oval 28"/>
          <p:cNvSpPr/>
          <p:nvPr/>
        </p:nvSpPr>
        <p:spPr>
          <a:xfrm>
            <a:off x="6557743" y="3733175"/>
            <a:ext cx="1723565" cy="9272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3</a:t>
            </a:r>
          </a:p>
          <a:p>
            <a:pPr defTabSz="914091">
              <a:lnSpc>
                <a:spcPct val="90000"/>
              </a:lnSpc>
            </a:pPr>
            <a:r>
              <a:rPr lang="en-US" sz="1799" dirty="0">
                <a:gradFill>
                  <a:gsLst>
                    <a:gs pos="1250">
                      <a:srgbClr val="000000"/>
                    </a:gs>
                    <a:gs pos="100000">
                      <a:srgbClr val="000000"/>
                    </a:gs>
                  </a:gsLst>
                  <a:lin ang="5400000" scaled="0"/>
                </a:gradFill>
              </a:rPr>
              <a:t>Web</a:t>
            </a:r>
          </a:p>
        </p:txBody>
      </p:sp>
      <p:sp>
        <p:nvSpPr>
          <p:cNvPr id="29" name="Oval 28"/>
          <p:cNvSpPr/>
          <p:nvPr/>
        </p:nvSpPr>
        <p:spPr>
          <a:xfrm>
            <a:off x="8349349" y="3733174"/>
            <a:ext cx="1723565" cy="9307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3</a:t>
            </a:r>
          </a:p>
          <a:p>
            <a:pPr defTabSz="914091">
              <a:lnSpc>
                <a:spcPct val="90000"/>
              </a:lnSpc>
            </a:pPr>
            <a:r>
              <a:rPr lang="en-US" sz="1799" dirty="0" err="1">
                <a:gradFill>
                  <a:gsLst>
                    <a:gs pos="1250">
                      <a:srgbClr val="000000"/>
                    </a:gs>
                    <a:gs pos="100000">
                      <a:srgbClr val="000000"/>
                    </a:gs>
                  </a:gsLst>
                  <a:lin ang="5400000" scaled="0"/>
                </a:gradFill>
              </a:rPr>
              <a:t>mySQL</a:t>
            </a:r>
            <a:endParaRPr lang="en-US" sz="1799" dirty="0">
              <a:gradFill>
                <a:gsLst>
                  <a:gs pos="1250">
                    <a:srgbClr val="000000"/>
                  </a:gs>
                  <a:gs pos="100000">
                    <a:srgbClr val="000000"/>
                  </a:gs>
                </a:gsLst>
                <a:lin ang="5400000" scaled="0"/>
              </a:gradFill>
            </a:endParaRPr>
          </a:p>
        </p:txBody>
      </p:sp>
      <p:sp>
        <p:nvSpPr>
          <p:cNvPr id="30" name="Oval 28"/>
          <p:cNvSpPr/>
          <p:nvPr/>
        </p:nvSpPr>
        <p:spPr>
          <a:xfrm>
            <a:off x="10145679" y="3730620"/>
            <a:ext cx="1723565" cy="93072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3</a:t>
            </a:r>
          </a:p>
          <a:p>
            <a:pPr defTabSz="914091">
              <a:lnSpc>
                <a:spcPct val="90000"/>
              </a:lnSpc>
            </a:pPr>
            <a:r>
              <a:rPr lang="en-US" sz="1799" dirty="0">
                <a:gradFill>
                  <a:gsLst>
                    <a:gs pos="1250">
                      <a:srgbClr val="000000"/>
                    </a:gs>
                    <a:gs pos="100000">
                      <a:srgbClr val="000000"/>
                    </a:gs>
                  </a:gsLst>
                  <a:lin ang="5400000" scaled="0"/>
                </a:gradFill>
              </a:rPr>
              <a:t>Worker</a:t>
            </a:r>
          </a:p>
        </p:txBody>
      </p:sp>
      <p:sp>
        <p:nvSpPr>
          <p:cNvPr id="31" name="Rectangle 30"/>
          <p:cNvSpPr/>
          <p:nvPr/>
        </p:nvSpPr>
        <p:spPr>
          <a:xfrm>
            <a:off x="6484159" y="4822519"/>
            <a:ext cx="5443561" cy="1750076"/>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3528" dirty="0">
                <a:gradFill>
                  <a:gsLst>
                    <a:gs pos="1250">
                      <a:srgbClr val="FFFFFF"/>
                    </a:gs>
                    <a:gs pos="100000">
                      <a:srgbClr val="FFFFFF"/>
                    </a:gs>
                  </a:gsLst>
                  <a:lin ang="5400000" scaled="0"/>
                </a:gradFill>
                <a:latin typeface="Segoe UI Light"/>
              </a:rPr>
              <a:t>IIS web  server</a:t>
            </a:r>
          </a:p>
        </p:txBody>
      </p:sp>
      <p:sp>
        <p:nvSpPr>
          <p:cNvPr id="32" name="Oval 28"/>
          <p:cNvSpPr/>
          <p:nvPr/>
        </p:nvSpPr>
        <p:spPr>
          <a:xfrm>
            <a:off x="6557743" y="5547258"/>
            <a:ext cx="1723565" cy="9272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4</a:t>
            </a:r>
          </a:p>
          <a:p>
            <a:pPr defTabSz="914091">
              <a:lnSpc>
                <a:spcPct val="90000"/>
              </a:lnSpc>
            </a:pPr>
            <a:r>
              <a:rPr lang="en-US" sz="1799" dirty="0">
                <a:gradFill>
                  <a:gsLst>
                    <a:gs pos="1250">
                      <a:srgbClr val="000000"/>
                    </a:gs>
                    <a:gs pos="100000">
                      <a:srgbClr val="000000"/>
                    </a:gs>
                  </a:gsLst>
                  <a:lin ang="5400000" scaled="0"/>
                </a:gradFill>
              </a:rPr>
              <a:t>Web</a:t>
            </a:r>
          </a:p>
        </p:txBody>
      </p:sp>
      <p:sp>
        <p:nvSpPr>
          <p:cNvPr id="33" name="Oval 28"/>
          <p:cNvSpPr/>
          <p:nvPr/>
        </p:nvSpPr>
        <p:spPr>
          <a:xfrm>
            <a:off x="8349349" y="5547258"/>
            <a:ext cx="1723565" cy="93072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4</a:t>
            </a:r>
          </a:p>
          <a:p>
            <a:pPr defTabSz="914091">
              <a:lnSpc>
                <a:spcPct val="90000"/>
              </a:lnSpc>
            </a:pPr>
            <a:r>
              <a:rPr lang="en-US" sz="1799" dirty="0">
                <a:gradFill>
                  <a:gsLst>
                    <a:gs pos="1250">
                      <a:srgbClr val="000000"/>
                    </a:gs>
                    <a:gs pos="100000">
                      <a:srgbClr val="000000"/>
                    </a:gs>
                  </a:gsLst>
                  <a:lin ang="5400000" scaled="0"/>
                </a:gradFill>
              </a:rPr>
              <a:t>SQL</a:t>
            </a:r>
          </a:p>
        </p:txBody>
      </p:sp>
      <p:sp>
        <p:nvSpPr>
          <p:cNvPr id="34" name="Oval 28"/>
          <p:cNvSpPr/>
          <p:nvPr/>
        </p:nvSpPr>
        <p:spPr>
          <a:xfrm>
            <a:off x="10145679" y="5544703"/>
            <a:ext cx="1723565" cy="93072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4</a:t>
            </a:r>
            <a:br>
              <a:rPr lang="en-US" sz="1799" dirty="0">
                <a:gradFill>
                  <a:gsLst>
                    <a:gs pos="1250">
                      <a:srgbClr val="000000"/>
                    </a:gs>
                    <a:gs pos="100000">
                      <a:srgbClr val="000000"/>
                    </a:gs>
                  </a:gsLst>
                  <a:lin ang="5400000" scaled="0"/>
                </a:gradFill>
              </a:rPr>
            </a:br>
            <a:r>
              <a:rPr lang="en-US" sz="1799" dirty="0">
                <a:gradFill>
                  <a:gsLst>
                    <a:gs pos="1250">
                      <a:srgbClr val="000000"/>
                    </a:gs>
                    <a:gs pos="100000">
                      <a:srgbClr val="000000"/>
                    </a:gs>
                  </a:gsLst>
                  <a:lin ang="5400000" scaled="0"/>
                </a:gradFill>
              </a:rPr>
              <a:t>Windows</a:t>
            </a:r>
            <a:br>
              <a:rPr lang="en-US" sz="1799" dirty="0">
                <a:gradFill>
                  <a:gsLst>
                    <a:gs pos="1250">
                      <a:srgbClr val="000000"/>
                    </a:gs>
                    <a:gs pos="100000">
                      <a:srgbClr val="000000"/>
                    </a:gs>
                  </a:gsLst>
                  <a:lin ang="5400000" scaled="0"/>
                </a:gradFill>
              </a:rPr>
            </a:br>
            <a:r>
              <a:rPr lang="en-US" sz="1799" dirty="0">
                <a:gradFill>
                  <a:gsLst>
                    <a:gs pos="1250">
                      <a:srgbClr val="000000"/>
                    </a:gs>
                    <a:gs pos="100000">
                      <a:srgbClr val="000000"/>
                    </a:gs>
                  </a:gsLst>
                  <a:lin ang="5400000" scaled="0"/>
                </a:gradFill>
              </a:rPr>
              <a:t>service</a:t>
            </a:r>
          </a:p>
        </p:txBody>
      </p:sp>
      <p:sp>
        <p:nvSpPr>
          <p:cNvPr id="35" name="Rectangle 34"/>
          <p:cNvSpPr/>
          <p:nvPr/>
        </p:nvSpPr>
        <p:spPr>
          <a:xfrm>
            <a:off x="317669" y="1206117"/>
            <a:ext cx="6064128" cy="536647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SharePoint</a:t>
            </a:r>
          </a:p>
        </p:txBody>
      </p:sp>
      <p:sp>
        <p:nvSpPr>
          <p:cNvPr id="36" name="Rectangle 35"/>
          <p:cNvSpPr/>
          <p:nvPr/>
        </p:nvSpPr>
        <p:spPr>
          <a:xfrm>
            <a:off x="400003" y="1805355"/>
            <a:ext cx="5893831" cy="4692558"/>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000000"/>
                    </a:gs>
                    <a:gs pos="100000">
                      <a:srgbClr val="000000"/>
                    </a:gs>
                  </a:gsLst>
                  <a:lin ang="5400000" scaled="0"/>
                </a:gradFill>
                <a:latin typeface="Segoe UI Light"/>
              </a:rPr>
              <a:t>Web application</a:t>
            </a:r>
          </a:p>
        </p:txBody>
      </p:sp>
      <p:sp>
        <p:nvSpPr>
          <p:cNvPr id="37" name="Rectangle 36"/>
          <p:cNvSpPr/>
          <p:nvPr/>
        </p:nvSpPr>
        <p:spPr>
          <a:xfrm>
            <a:off x="467393" y="2390369"/>
            <a:ext cx="5751758" cy="4032861"/>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Site collection</a:t>
            </a:r>
          </a:p>
        </p:txBody>
      </p:sp>
      <p:sp>
        <p:nvSpPr>
          <p:cNvPr id="39" name="Rectangle 38"/>
          <p:cNvSpPr/>
          <p:nvPr/>
        </p:nvSpPr>
        <p:spPr>
          <a:xfrm>
            <a:off x="566665" y="2996158"/>
            <a:ext cx="5581896" cy="3352389"/>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000000"/>
                    </a:gs>
                    <a:gs pos="100000">
                      <a:srgbClr val="000000"/>
                    </a:gs>
                  </a:gsLst>
                  <a:lin ang="5400000" scaled="0"/>
                </a:gradFill>
                <a:latin typeface="Segoe UI Light"/>
              </a:rPr>
              <a:t>Root site</a:t>
            </a:r>
          </a:p>
        </p:txBody>
      </p:sp>
      <p:sp>
        <p:nvSpPr>
          <p:cNvPr id="40" name="Oval 28"/>
          <p:cNvSpPr/>
          <p:nvPr/>
        </p:nvSpPr>
        <p:spPr>
          <a:xfrm>
            <a:off x="654287" y="3662538"/>
            <a:ext cx="1760587" cy="9471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1</a:t>
            </a:r>
          </a:p>
          <a:p>
            <a:pPr defTabSz="914091">
              <a:lnSpc>
                <a:spcPct val="90000"/>
              </a:lnSpc>
            </a:pPr>
            <a:r>
              <a:rPr lang="en-US" sz="1799" dirty="0">
                <a:gradFill>
                  <a:gsLst>
                    <a:gs pos="1250">
                      <a:srgbClr val="000000"/>
                    </a:gs>
                    <a:gs pos="100000">
                      <a:srgbClr val="000000"/>
                    </a:gs>
                  </a:gsLst>
                  <a:lin ang="5400000" scaled="0"/>
                </a:gradFill>
              </a:rPr>
              <a:t>SP hosted</a:t>
            </a:r>
          </a:p>
        </p:txBody>
      </p:sp>
      <p:sp>
        <p:nvSpPr>
          <p:cNvPr id="41" name="Oval 28"/>
          <p:cNvSpPr/>
          <p:nvPr/>
        </p:nvSpPr>
        <p:spPr>
          <a:xfrm>
            <a:off x="2484376" y="3662538"/>
            <a:ext cx="1760587" cy="9507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2</a:t>
            </a:r>
          </a:p>
          <a:p>
            <a:pPr defTabSz="914091">
              <a:lnSpc>
                <a:spcPct val="90000"/>
              </a:lnSpc>
            </a:pPr>
            <a:r>
              <a:rPr lang="en-US" sz="1799" dirty="0">
                <a:gradFill>
                  <a:gsLst>
                    <a:gs pos="1250">
                      <a:srgbClr val="000000"/>
                    </a:gs>
                    <a:gs pos="100000">
                      <a:srgbClr val="000000"/>
                    </a:gs>
                  </a:gsLst>
                  <a:lin ang="5400000" scaled="0"/>
                </a:gradFill>
              </a:rPr>
              <a:t>Provider hosted</a:t>
            </a:r>
          </a:p>
        </p:txBody>
      </p:sp>
      <p:sp>
        <p:nvSpPr>
          <p:cNvPr id="42" name="Oval 28"/>
          <p:cNvSpPr/>
          <p:nvPr/>
        </p:nvSpPr>
        <p:spPr>
          <a:xfrm>
            <a:off x="4319290" y="3659929"/>
            <a:ext cx="1760587" cy="950717"/>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3 Provider hosted</a:t>
            </a:r>
          </a:p>
        </p:txBody>
      </p:sp>
      <p:sp>
        <p:nvSpPr>
          <p:cNvPr id="43" name="Rectangle 42"/>
          <p:cNvSpPr/>
          <p:nvPr/>
        </p:nvSpPr>
        <p:spPr>
          <a:xfrm>
            <a:off x="654287" y="4672353"/>
            <a:ext cx="5425590" cy="1601512"/>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Sub site</a:t>
            </a:r>
          </a:p>
        </p:txBody>
      </p:sp>
      <p:sp>
        <p:nvSpPr>
          <p:cNvPr id="44" name="Oval 28"/>
          <p:cNvSpPr/>
          <p:nvPr/>
        </p:nvSpPr>
        <p:spPr>
          <a:xfrm>
            <a:off x="2425418" y="5254793"/>
            <a:ext cx="1760587" cy="9471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3</a:t>
            </a:r>
          </a:p>
          <a:p>
            <a:pPr defTabSz="914091">
              <a:lnSpc>
                <a:spcPct val="90000"/>
              </a:lnSpc>
            </a:pPr>
            <a:r>
              <a:rPr lang="en-US" sz="1799" dirty="0">
                <a:gradFill>
                  <a:gsLst>
                    <a:gs pos="1250">
                      <a:srgbClr val="000000"/>
                    </a:gs>
                    <a:gs pos="100000">
                      <a:srgbClr val="000000"/>
                    </a:gs>
                  </a:gsLst>
                  <a:lin ang="5400000" scaled="0"/>
                </a:gradFill>
              </a:rPr>
              <a:t>Provider hosted</a:t>
            </a:r>
          </a:p>
        </p:txBody>
      </p:sp>
      <p:sp>
        <p:nvSpPr>
          <p:cNvPr id="53" name="Oval 28"/>
          <p:cNvSpPr/>
          <p:nvPr/>
        </p:nvSpPr>
        <p:spPr>
          <a:xfrm>
            <a:off x="4255506" y="5254793"/>
            <a:ext cx="1760587" cy="9507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4</a:t>
            </a:r>
          </a:p>
          <a:p>
            <a:pPr defTabSz="914091">
              <a:lnSpc>
                <a:spcPct val="90000"/>
              </a:lnSpc>
            </a:pPr>
            <a:r>
              <a:rPr lang="en-US" sz="1799" dirty="0">
                <a:gradFill>
                  <a:gsLst>
                    <a:gs pos="1250">
                      <a:srgbClr val="000000"/>
                    </a:gs>
                    <a:gs pos="100000">
                      <a:srgbClr val="000000"/>
                    </a:gs>
                  </a:gsLst>
                  <a:lin ang="5400000" scaled="0"/>
                </a:gradFill>
              </a:rPr>
              <a:t>Provider hosted</a:t>
            </a:r>
          </a:p>
        </p:txBody>
      </p:sp>
      <p:sp>
        <p:nvSpPr>
          <p:cNvPr id="64" name="Oval 28"/>
          <p:cNvSpPr/>
          <p:nvPr/>
        </p:nvSpPr>
        <p:spPr>
          <a:xfrm>
            <a:off x="6559521" y="1920568"/>
            <a:ext cx="1723565" cy="9272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2</a:t>
            </a:r>
          </a:p>
          <a:p>
            <a:pPr defTabSz="914091">
              <a:lnSpc>
                <a:spcPct val="90000"/>
              </a:lnSpc>
            </a:pPr>
            <a:r>
              <a:rPr lang="en-US" sz="1799" dirty="0">
                <a:gradFill>
                  <a:gsLst>
                    <a:gs pos="1250">
                      <a:srgbClr val="000000"/>
                    </a:gs>
                    <a:gs pos="100000">
                      <a:srgbClr val="000000"/>
                    </a:gs>
                  </a:gsLst>
                  <a:lin ang="5400000" scaled="0"/>
                </a:gradFill>
              </a:rPr>
              <a:t>Web</a:t>
            </a:r>
          </a:p>
        </p:txBody>
      </p:sp>
      <p:sp>
        <p:nvSpPr>
          <p:cNvPr id="65" name="Oval 28"/>
          <p:cNvSpPr/>
          <p:nvPr/>
        </p:nvSpPr>
        <p:spPr>
          <a:xfrm>
            <a:off x="8351127" y="1920568"/>
            <a:ext cx="1723565" cy="9307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2</a:t>
            </a:r>
          </a:p>
          <a:p>
            <a:pPr defTabSz="914091">
              <a:lnSpc>
                <a:spcPct val="90000"/>
              </a:lnSpc>
            </a:pPr>
            <a:r>
              <a:rPr lang="en-US" sz="1799" dirty="0">
                <a:gradFill>
                  <a:gsLst>
                    <a:gs pos="1250">
                      <a:srgbClr val="000000"/>
                    </a:gs>
                    <a:gs pos="100000">
                      <a:srgbClr val="000000"/>
                    </a:gs>
                  </a:gsLst>
                  <a:lin ang="5400000" scaled="0"/>
                </a:gradFill>
              </a:rPr>
              <a:t>SQL</a:t>
            </a:r>
          </a:p>
        </p:txBody>
      </p:sp>
      <p:sp>
        <p:nvSpPr>
          <p:cNvPr id="66" name="Oval 28"/>
          <p:cNvSpPr/>
          <p:nvPr/>
        </p:nvSpPr>
        <p:spPr>
          <a:xfrm>
            <a:off x="10147457" y="1918014"/>
            <a:ext cx="1723565" cy="93072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99" dirty="0">
                <a:gradFill>
                  <a:gsLst>
                    <a:gs pos="1250">
                      <a:srgbClr val="000000"/>
                    </a:gs>
                    <a:gs pos="100000">
                      <a:srgbClr val="000000"/>
                    </a:gs>
                  </a:gsLst>
                  <a:lin ang="5400000" scaled="0"/>
                </a:gradFill>
              </a:rPr>
              <a:t>App 2</a:t>
            </a:r>
          </a:p>
          <a:p>
            <a:pPr defTabSz="914091">
              <a:lnSpc>
                <a:spcPct val="90000"/>
              </a:lnSpc>
            </a:pPr>
            <a:r>
              <a:rPr lang="en-US" sz="1799" dirty="0">
                <a:gradFill>
                  <a:gsLst>
                    <a:gs pos="1250">
                      <a:srgbClr val="000000"/>
                    </a:gs>
                    <a:gs pos="100000">
                      <a:srgbClr val="000000"/>
                    </a:gs>
                  </a:gsLst>
                  <a:lin ang="5400000" scaled="0"/>
                </a:gradFill>
              </a:rPr>
              <a:t>Worker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38483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down)">
                                      <p:cBhvr>
                                        <p:cTn id="32" dur="500"/>
                                        <p:tgtEl>
                                          <p:spTgt spid="64"/>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down)">
                                      <p:cBhvr>
                                        <p:cTn id="36" dur="500"/>
                                        <p:tgtEl>
                                          <p:spTgt spid="65"/>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down)">
                                      <p:cBhvr>
                                        <p:cTn id="40" dur="500"/>
                                        <p:tgtEl>
                                          <p:spTgt spid="66"/>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childTnLst>
                          </p:cTn>
                        </p:par>
                        <p:par>
                          <p:cTn id="56" fill="hold">
                            <p:stCondLst>
                              <p:cond delay="1000"/>
                            </p:stCondLst>
                            <p:childTnLst>
                              <p:par>
                                <p:cTn id="57" presetID="22" presetClass="entr" presetSubtype="4"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down)">
                                      <p:cBhvr>
                                        <p:cTn id="59" dur="500"/>
                                        <p:tgtEl>
                                          <p:spTgt spid="30"/>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down)">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down)">
                                      <p:cBhvr>
                                        <p:cTn id="70" dur="500"/>
                                        <p:tgtEl>
                                          <p:spTgt spid="4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wipe(down)">
                                      <p:cBhvr>
                                        <p:cTn id="75" dur="500"/>
                                        <p:tgtEl>
                                          <p:spTgt spid="53"/>
                                        </p:tgtEl>
                                      </p:cBhvr>
                                    </p:animEffect>
                                  </p:childTnLst>
                                </p:cTn>
                              </p:par>
                            </p:childTnLst>
                          </p:cTn>
                        </p:par>
                        <p:par>
                          <p:cTn id="76" fill="hold">
                            <p:stCondLst>
                              <p:cond delay="500"/>
                            </p:stCondLst>
                            <p:childTnLst>
                              <p:par>
                                <p:cTn id="77" presetID="22" presetClass="entr" presetSubtype="4" fill="hold" grpId="0" nodeType="after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down)">
                                      <p:cBhvr>
                                        <p:cTn id="79" dur="500"/>
                                        <p:tgtEl>
                                          <p:spTgt spid="31"/>
                                        </p:tgtEl>
                                      </p:cBhvr>
                                    </p:animEffect>
                                  </p:childTnLst>
                                </p:cTn>
                              </p:par>
                            </p:childTnLst>
                          </p:cTn>
                        </p:par>
                        <p:par>
                          <p:cTn id="80" fill="hold">
                            <p:stCondLst>
                              <p:cond delay="1000"/>
                            </p:stCondLst>
                            <p:childTnLst>
                              <p:par>
                                <p:cTn id="81" presetID="22" presetClass="entr" presetSubtype="4" fill="hold" grpId="0" nodeType="after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childTnLst>
                          </p:cTn>
                        </p:par>
                        <p:par>
                          <p:cTn id="84" fill="hold">
                            <p:stCondLst>
                              <p:cond delay="1500"/>
                            </p:stCondLst>
                            <p:childTnLst>
                              <p:par>
                                <p:cTn id="85" presetID="22" presetClass="entr" presetSubtype="4" fill="hold" grpId="0"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down)">
                                      <p:cBhvr>
                                        <p:cTn id="87" dur="500"/>
                                        <p:tgtEl>
                                          <p:spTgt spid="33"/>
                                        </p:tgtEl>
                                      </p:cBhvr>
                                    </p:animEffect>
                                  </p:childTnLst>
                                </p:cTn>
                              </p:par>
                            </p:childTnLst>
                          </p:cTn>
                        </p:par>
                        <p:par>
                          <p:cTn id="88" fill="hold">
                            <p:stCondLst>
                              <p:cond delay="2000"/>
                            </p:stCondLst>
                            <p:childTnLst>
                              <p:par>
                                <p:cTn id="89" presetID="22" presetClass="entr" presetSubtype="4"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down)">
                                      <p:cBhvr>
                                        <p:cTn id="9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53" grpId="0" animBg="1"/>
      <p:bldP spid="64" grpId="0" animBg="1"/>
      <p:bldP spid="65" grpId="0" animBg="1"/>
      <p:bldP spid="6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3453" y="5565093"/>
            <a:ext cx="11633862" cy="821295"/>
          </a:xfrm>
          <a:prstGeom prst="rect">
            <a:avLst/>
          </a:prstGeom>
          <a:solidFill>
            <a:schemeClr val="accent1">
              <a:lumMod val="50000"/>
            </a:schemeClr>
          </a:solidFill>
          <a:ln w="10795" cap="flat" cmpd="sng" algn="ctr">
            <a:noFill/>
            <a:prstDash val="solid"/>
          </a:ln>
          <a:effectLst/>
        </p:spPr>
        <p:txBody>
          <a:bodyPr lIns="179187" tIns="143349" rIns="179187" bIns="143349" rtlCol="0" anchor="t" anchorCtr="0"/>
          <a:lstStyle/>
          <a:p>
            <a:pPr defTabSz="895725">
              <a:defRPr/>
            </a:pPr>
            <a:r>
              <a:rPr lang="en-US" sz="1763" dirty="0">
                <a:gradFill>
                  <a:gsLst>
                    <a:gs pos="0">
                      <a:srgbClr val="FFFFFF"/>
                    </a:gs>
                    <a:gs pos="53000">
                      <a:srgbClr val="FFFFFF"/>
                    </a:gs>
                  </a:gsLst>
                  <a:lin ang="5400000" scaled="0"/>
                </a:gradFill>
                <a:ea typeface="Segoe UI" pitchFamily="34" charset="0"/>
                <a:cs typeface="Segoe UI" pitchFamily="34" charset="0"/>
              </a:rPr>
              <a:t>Custom client code</a:t>
            </a:r>
          </a:p>
        </p:txBody>
      </p:sp>
      <p:sp>
        <p:nvSpPr>
          <p:cNvPr id="38" name="Rectangle 37"/>
          <p:cNvSpPr/>
          <p:nvPr/>
        </p:nvSpPr>
        <p:spPr>
          <a:xfrm>
            <a:off x="283453" y="2234863"/>
            <a:ext cx="11633862" cy="821295"/>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187" tIns="143349" rIns="179187" bIns="143349" numCol="1" spcCol="1245" anchor="t" anchorCtr="0">
            <a:noAutofit/>
          </a:bodyPr>
          <a:lstStyle/>
          <a:p>
            <a:pPr defTabSz="1611448">
              <a:lnSpc>
                <a:spcPct val="90000"/>
              </a:lnSpc>
              <a:spcBef>
                <a:spcPct val="0"/>
              </a:spcBef>
              <a:spcAft>
                <a:spcPct val="35000"/>
              </a:spcAft>
            </a:pPr>
            <a:r>
              <a:rPr lang="en-US" sz="3919"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19" dirty="0" err="1">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19"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3456" y="3115622"/>
            <a:ext cx="8946369" cy="239000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611448">
                <a:lnSpc>
                  <a:spcPct val="90000"/>
                </a:lnSpc>
                <a:spcBef>
                  <a:spcPct val="0"/>
                </a:spcBef>
                <a:spcAft>
                  <a:spcPct val="35000"/>
                </a:spcAft>
              </a:pPr>
              <a:endParaRPr lang="en-US" sz="2940">
                <a:gradFill>
                  <a:gsLst>
                    <a:gs pos="0">
                      <a:srgbClr val="000000">
                        <a:lumMod val="75000"/>
                        <a:lumOff val="25000"/>
                      </a:srgbClr>
                    </a:gs>
                    <a:gs pos="53000">
                      <a:srgbClr val="000000">
                        <a:lumMod val="75000"/>
                        <a:lumOff val="25000"/>
                      </a:srgb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1763" dirty="0">
                  <a:gradFill>
                    <a:gsLst>
                      <a:gs pos="0">
                        <a:srgbClr val="FFFFFF"/>
                      </a:gs>
                      <a:gs pos="53000">
                        <a:srgbClr val="FFFFFF"/>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1763" dirty="0">
                  <a:gradFill>
                    <a:gsLst>
                      <a:gs pos="0">
                        <a:srgbClr val="FFFFFF"/>
                      </a:gs>
                      <a:gs pos="53000">
                        <a:srgbClr val="FFFFFF"/>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1763" dirty="0" err="1">
                  <a:gradFill>
                    <a:gsLst>
                      <a:gs pos="0">
                        <a:srgbClr val="FFFFFF"/>
                      </a:gs>
                      <a:gs pos="53000">
                        <a:srgbClr val="FFFFFF"/>
                      </a:gs>
                    </a:gsLst>
                    <a:lin ang="5400000" scaled="0"/>
                  </a:gradFill>
                </a:rPr>
                <a:t>.Net</a:t>
              </a:r>
              <a:r>
                <a:rPr lang="en-US" sz="1763" dirty="0">
                  <a:gradFill>
                    <a:gsLst>
                      <a:gs pos="0">
                        <a:srgbClr val="FFFFFF"/>
                      </a:gs>
                      <a:gs pos="53000">
                        <a:srgbClr val="FFFFFF"/>
                      </a:gs>
                    </a:gsLst>
                    <a:lin ang="5400000" scaled="0"/>
                  </a:gradFill>
                </a:rPr>
                <a:t> CLR library</a:t>
              </a:r>
            </a:p>
          </p:txBody>
        </p:sp>
        <p:sp>
          <p:nvSpPr>
            <p:cNvPr id="40" name="TextBox 39"/>
            <p:cNvSpPr txBox="1"/>
            <p:nvPr/>
          </p:nvSpPr>
          <p:spPr>
            <a:xfrm>
              <a:off x="3683814" y="3388851"/>
              <a:ext cx="2337837" cy="542948"/>
            </a:xfrm>
            <a:prstGeom prst="rect">
              <a:avLst/>
            </a:prstGeom>
            <a:noFill/>
            <a:ln>
              <a:noFill/>
            </a:ln>
          </p:spPr>
          <p:txBody>
            <a:bodyPr wrap="square" lIns="121823" tIns="60911" rIns="121823" bIns="60911" rtlCol="0">
              <a:spAutoFit/>
            </a:bodyPr>
            <a:lstStyle/>
            <a:p>
              <a:pPr algn="ctr" defTabSz="1611448">
                <a:lnSpc>
                  <a:spcPct val="90000"/>
                </a:lnSpc>
                <a:spcBef>
                  <a:spcPct val="0"/>
                </a:spcBef>
                <a:spcAft>
                  <a:spcPct val="35000"/>
                </a:spcAft>
              </a:pPr>
              <a:r>
                <a:rPr lang="en-US" sz="1763" dirty="0">
                  <a:gradFill>
                    <a:gsLst>
                      <a:gs pos="0">
                        <a:srgbClr val="000000"/>
                      </a:gs>
                      <a:gs pos="53000">
                        <a:srgbClr val="000000"/>
                      </a:gs>
                    </a:gsLst>
                    <a:lin ang="5400000" scaled="0"/>
                  </a:gradFill>
                </a:rPr>
                <a:t>Execute </a:t>
              </a:r>
              <a:br>
                <a:rPr lang="en-US" sz="1763" dirty="0">
                  <a:gradFill>
                    <a:gsLst>
                      <a:gs pos="0">
                        <a:srgbClr val="000000"/>
                      </a:gs>
                      <a:gs pos="53000">
                        <a:srgbClr val="000000"/>
                      </a:gs>
                    </a:gsLst>
                    <a:lin ang="5400000" scaled="0"/>
                  </a:gradFill>
                </a:rPr>
              </a:br>
              <a:r>
                <a:rPr lang="en-US" sz="1763" dirty="0">
                  <a:gradFill>
                    <a:gsLst>
                      <a:gs pos="0">
                        <a:srgbClr val="000000"/>
                      </a:gs>
                      <a:gs pos="53000">
                        <a:srgbClr val="000000"/>
                      </a:gs>
                    </a:gsLst>
                    <a:lin ang="5400000" scaled="0"/>
                  </a:gradFill>
                </a:rPr>
                <a:t>query</a:t>
              </a:r>
            </a:p>
          </p:txBody>
        </p:sp>
      </p:grpSp>
      <p:grpSp>
        <p:nvGrpSpPr>
          <p:cNvPr id="5" name="Group 4"/>
          <p:cNvGrpSpPr/>
          <p:nvPr/>
        </p:nvGrpSpPr>
        <p:grpSpPr>
          <a:xfrm>
            <a:off x="10125652" y="3217728"/>
            <a:ext cx="1821787" cy="2270824"/>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611448">
                <a:lnSpc>
                  <a:spcPct val="90000"/>
                </a:lnSpc>
                <a:spcBef>
                  <a:spcPct val="0"/>
                </a:spcBef>
                <a:spcAft>
                  <a:spcPct val="35000"/>
                </a:spcAft>
              </a:pPr>
              <a:endParaRPr lang="en-US" sz="3135" dirty="0">
                <a:gradFill>
                  <a:gsLst>
                    <a:gs pos="0">
                      <a:srgbClr val="000000">
                        <a:lumMod val="75000"/>
                        <a:lumOff val="25000"/>
                      </a:srgbClr>
                    </a:gs>
                    <a:gs pos="53000">
                      <a:srgbClr val="000000">
                        <a:lumMod val="75000"/>
                        <a:lumOff val="25000"/>
                      </a:srgbClr>
                    </a:gs>
                  </a:gsLst>
                  <a:lin ang="5400000" scaled="0"/>
                </a:gradFill>
              </a:endParaRPr>
            </a:p>
          </p:txBody>
        </p:sp>
        <p:sp>
          <p:nvSpPr>
            <p:cNvPr id="42" name="TextBox 41"/>
            <p:cNvSpPr txBox="1"/>
            <p:nvPr/>
          </p:nvSpPr>
          <p:spPr>
            <a:xfrm>
              <a:off x="10602585" y="3674149"/>
              <a:ext cx="1320456" cy="542948"/>
            </a:xfrm>
            <a:prstGeom prst="rect">
              <a:avLst/>
            </a:prstGeom>
            <a:noFill/>
            <a:ln>
              <a:noFill/>
            </a:ln>
          </p:spPr>
          <p:txBody>
            <a:bodyPr wrap="square" lIns="121823" tIns="60911" rIns="121823" bIns="60911" rtlCol="0">
              <a:spAutoFit/>
            </a:bodyPr>
            <a:lstStyle/>
            <a:p>
              <a:pPr algn="ctr" defTabSz="1611448">
                <a:lnSpc>
                  <a:spcPct val="90000"/>
                </a:lnSpc>
                <a:spcBef>
                  <a:spcPct val="0"/>
                </a:spcBef>
                <a:spcAft>
                  <a:spcPct val="35000"/>
                </a:spcAft>
                <a:defRPr/>
              </a:pPr>
              <a:r>
                <a:rPr lang="en-US" sz="1763" dirty="0">
                  <a:gradFill>
                    <a:gsLst>
                      <a:gs pos="0">
                        <a:srgbClr val="000000"/>
                      </a:gs>
                      <a:gs pos="53000">
                        <a:srgbClr val="000000"/>
                      </a:gs>
                    </a:gsLst>
                    <a:lin ang="5400000" scaled="0"/>
                  </a:gradFill>
                </a:rPr>
                <a:t>REST/ OData</a:t>
              </a:r>
            </a:p>
          </p:txBody>
        </p:sp>
      </p:grpSp>
      <p:sp>
        <p:nvSpPr>
          <p:cNvPr id="47" name="Rectangle 46"/>
          <p:cNvSpPr/>
          <p:nvPr/>
        </p:nvSpPr>
        <p:spPr>
          <a:xfrm>
            <a:off x="10041998" y="1189580"/>
            <a:ext cx="1881245" cy="985821"/>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4311" dirty="0">
                <a:gradFill>
                  <a:gsLst>
                    <a:gs pos="0">
                      <a:srgbClr val="FFFFFF"/>
                    </a:gs>
                    <a:gs pos="53000">
                      <a:srgbClr val="FFFFFF"/>
                    </a:gs>
                  </a:gsLst>
                  <a:lin ang="5400000" scaled="0"/>
                </a:gradFill>
                <a:ea typeface="Segoe UI" pitchFamily="34" charset="0"/>
                <a:cs typeface="Segoe UI" pitchFamily="34" charset="0"/>
              </a:rPr>
              <a:t>…</a:t>
            </a:r>
          </a:p>
        </p:txBody>
      </p:sp>
      <p:grpSp>
        <p:nvGrpSpPr>
          <p:cNvPr id="10" name="Group 9"/>
          <p:cNvGrpSpPr/>
          <p:nvPr/>
        </p:nvGrpSpPr>
        <p:grpSpPr>
          <a:xfrm>
            <a:off x="4186872" y="1189580"/>
            <a:ext cx="1881245" cy="98582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rgbClr val="FFFFFF"/>
                      </a:gs>
                      <a:gs pos="53000">
                        <a:srgbClr val="FFFFFF"/>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grpSp>
        <p:nvGrpSpPr>
          <p:cNvPr id="8" name="Group 7"/>
          <p:cNvGrpSpPr/>
          <p:nvPr/>
        </p:nvGrpSpPr>
        <p:grpSpPr>
          <a:xfrm>
            <a:off x="283455" y="1189580"/>
            <a:ext cx="1881245" cy="98582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rgbClr val="FFFFFF"/>
                      </a:gs>
                      <a:gs pos="53000">
                        <a:srgbClr val="FFFFFF"/>
                      </a:gs>
                    </a:gsLst>
                    <a:lin ang="5400000" scaled="0"/>
                  </a:gradFill>
                  <a:ea typeface="Segoe UI" pitchFamily="34" charset="0"/>
                  <a:cs typeface="Segoe UI" pitchFamily="34" charset="0"/>
                </a:rPr>
                <a:t>Sites, Lists and Libs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36" rIns="82271" bIns="41136"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nvGrpSpPr>
          <p:cNvPr id="11" name="Group 10"/>
          <p:cNvGrpSpPr/>
          <p:nvPr/>
        </p:nvGrpSpPr>
        <p:grpSpPr>
          <a:xfrm>
            <a:off x="6138581" y="1189580"/>
            <a:ext cx="1881245" cy="98582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rgbClr val="FFFFFF"/>
                      </a:gs>
                      <a:gs pos="53000">
                        <a:srgbClr val="FFFFFF"/>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36" rIns="82271" bIns="41136"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nvGrpSpPr>
          <p:cNvPr id="12" name="Group 11"/>
          <p:cNvGrpSpPr/>
          <p:nvPr/>
        </p:nvGrpSpPr>
        <p:grpSpPr>
          <a:xfrm>
            <a:off x="8090289" y="1189580"/>
            <a:ext cx="1881245" cy="98582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rgbClr val="FFFFFF"/>
                      </a:gs>
                      <a:gs pos="53000">
                        <a:srgbClr val="FFFFFF"/>
                      </a:gs>
                    </a:gsLst>
                    <a:lin ang="5400000" scaled="0"/>
                  </a:gradFill>
                  <a:ea typeface="Segoe UI" pitchFamily="34" charset="0"/>
                  <a:cs typeface="Segoe UI" pitchFamily="34" charset="0"/>
                </a:rPr>
                <a:t>BCS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36" rIns="82271" bIns="41136"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nvGrpSpPr>
          <p:cNvPr id="9" name="Group 8"/>
          <p:cNvGrpSpPr/>
          <p:nvPr/>
        </p:nvGrpSpPr>
        <p:grpSpPr>
          <a:xfrm>
            <a:off x="2235164" y="1189580"/>
            <a:ext cx="1881245" cy="98582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rgbClr val="FFFFFF"/>
                      </a:gs>
                      <a:gs pos="53000">
                        <a:srgbClr val="FFFFFF"/>
                      </a:gs>
                    </a:gsLst>
                    <a:lin ang="5400000" scaled="0"/>
                  </a:gradFill>
                  <a:ea typeface="Segoe UI" pitchFamily="34" charset="0"/>
                  <a:cs typeface="Segoe UI" pitchFamily="34" charset="0"/>
                </a:rPr>
                <a:t>Workflow</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2" name="Title 1"/>
          <p:cNvSpPr>
            <a:spLocks noGrp="1"/>
          </p:cNvSpPr>
          <p:nvPr>
            <p:ph type="title" idx="4294967295"/>
          </p:nvPr>
        </p:nvSpPr>
        <p:spPr>
          <a:xfrm>
            <a:off x="283453" y="302636"/>
            <a:ext cx="11143454" cy="748382"/>
          </a:xfrm>
        </p:spPr>
        <p:txBody>
          <a:bodyPr/>
          <a:lstStyle/>
          <a:p>
            <a:r>
              <a:rPr lang="en-US" sz="4800" dirty="0"/>
              <a:t>The SharePoint client APIs</a:t>
            </a:r>
          </a:p>
        </p:txBody>
      </p:sp>
      <p:sp>
        <p:nvSpPr>
          <p:cNvPr id="13" name="Rectangle 12"/>
          <p:cNvSpPr/>
          <p:nvPr/>
        </p:nvSpPr>
        <p:spPr bwMode="auto">
          <a:xfrm>
            <a:off x="4481934" y="-2218323"/>
            <a:ext cx="895831"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149984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Demo Fest of Some Leading Store Apps</a:t>
            </a:r>
            <a:endParaRPr lang="en-US" sz="5293" dirty="0"/>
          </a:p>
        </p:txBody>
      </p:sp>
      <p:sp>
        <p:nvSpPr>
          <p:cNvPr id="5" name="Subtitle 4"/>
          <p:cNvSpPr>
            <a:spLocks noGrp="1"/>
          </p:cNvSpPr>
          <p:nvPr>
            <p:ph type="subTitle" idx="1"/>
          </p:nvPr>
        </p:nvSpPr>
        <p:spPr>
          <a:xfrm>
            <a:off x="532265" y="4735249"/>
            <a:ext cx="7640611" cy="1878025"/>
          </a:xfrm>
        </p:spPr>
        <p:txBody>
          <a:bodyPr/>
          <a:lstStyle/>
          <a:p>
            <a:r>
              <a:rPr lang="en-US" dirty="0" smtClean="0"/>
              <a:t>Module 2</a:t>
            </a:r>
            <a:endParaRPr lang="en-US" dirty="0"/>
          </a:p>
        </p:txBody>
      </p:sp>
    </p:spTree>
    <p:extLst>
      <p:ext uri="{BB962C8B-B14F-4D97-AF65-F5344CB8AC3E}">
        <p14:creationId xmlns:p14="http://schemas.microsoft.com/office/powerpoint/2010/main" val="32416972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848" y="308501"/>
            <a:ext cx="11149013" cy="747596"/>
          </a:xfrm>
        </p:spPr>
        <p:txBody>
          <a:bodyPr/>
          <a:lstStyle/>
          <a:p>
            <a:r>
              <a:rPr lang="en-US" sz="4800" dirty="0" smtClean="0"/>
              <a:t>Packaging and </a:t>
            </a:r>
            <a:r>
              <a:rPr lang="en-US" sz="4800" dirty="0"/>
              <a:t>p</a:t>
            </a:r>
            <a:r>
              <a:rPr lang="en-US" sz="4800" dirty="0" smtClean="0"/>
              <a:t>ublishing SharePoint apps</a:t>
            </a:r>
            <a:endParaRPr lang="en-US" sz="4800" dirty="0"/>
          </a:p>
        </p:txBody>
      </p:sp>
      <p:sp>
        <p:nvSpPr>
          <p:cNvPr id="3" name="Content Placeholder 2"/>
          <p:cNvSpPr>
            <a:spLocks noGrp="1"/>
          </p:cNvSpPr>
          <p:nvPr>
            <p:ph type="body" sz="quarter" idx="10"/>
          </p:nvPr>
        </p:nvSpPr>
        <p:spPr>
          <a:xfrm>
            <a:off x="246848" y="1450833"/>
            <a:ext cx="11645802" cy="4542004"/>
          </a:xfrm>
        </p:spPr>
        <p:txBody>
          <a:bodyPr vert="horz" lIns="182807" tIns="146246" rIns="182807" bIns="146246" rtlCol="0">
            <a:noAutofit/>
          </a:bodyPr>
          <a:lstStyle/>
          <a:p>
            <a:pPr>
              <a:spcBef>
                <a:spcPts val="1200"/>
              </a:spcBef>
            </a:pPr>
            <a:r>
              <a:rPr lang="en-US" sz="3999" dirty="0" smtClean="0">
                <a:gradFill>
                  <a:gsLst>
                    <a:gs pos="100000">
                      <a:schemeClr val="tx2"/>
                    </a:gs>
                    <a:gs pos="1250">
                      <a:schemeClr val="tx2"/>
                    </a:gs>
                  </a:gsLst>
                  <a:lin ang="5400000" scaled="0"/>
                </a:gradFill>
              </a:rPr>
              <a:t>Packaging  </a:t>
            </a:r>
            <a:endParaRPr lang="en-US" sz="3999" dirty="0">
              <a:gradFill>
                <a:gsLst>
                  <a:gs pos="100000">
                    <a:schemeClr val="tx2"/>
                  </a:gs>
                  <a:gs pos="1250">
                    <a:schemeClr val="tx2"/>
                  </a:gs>
                </a:gsLst>
                <a:lin ang="5400000" scaled="0"/>
              </a:gradFill>
            </a:endParaRPr>
          </a:p>
          <a:p>
            <a:pPr marL="0" lvl="1">
              <a:spcBef>
                <a:spcPts val="1200"/>
              </a:spcBef>
            </a:pPr>
            <a:r>
              <a:rPr lang="en-US" sz="1999" dirty="0"/>
              <a:t>.app file extension—a package typically includes the following files:</a:t>
            </a:r>
          </a:p>
          <a:p>
            <a:pPr marL="293571" lvl="2" indent="-69822">
              <a:spcBef>
                <a:spcPts val="1200"/>
              </a:spcBef>
            </a:pPr>
            <a:r>
              <a:rPr lang="en-US" sz="1999" dirty="0"/>
              <a:t>AppManifest.xml</a:t>
            </a:r>
          </a:p>
          <a:p>
            <a:pPr marL="293571" lvl="2" indent="-69822">
              <a:spcBef>
                <a:spcPts val="1200"/>
              </a:spcBef>
            </a:pPr>
            <a:r>
              <a:rPr lang="en-US" sz="1999" dirty="0"/>
              <a:t>AppIcon.png</a:t>
            </a:r>
          </a:p>
          <a:p>
            <a:pPr marL="293571" lvl="2" indent="-69822">
              <a:spcBef>
                <a:spcPts val="1200"/>
              </a:spcBef>
            </a:pPr>
            <a:r>
              <a:rPr lang="en-US" sz="1999" dirty="0"/>
              <a:t>Solution file</a:t>
            </a:r>
          </a:p>
          <a:p>
            <a:pPr marL="293571" lvl="2" indent="-69822">
              <a:spcBef>
                <a:spcPts val="1200"/>
              </a:spcBef>
            </a:pPr>
            <a:r>
              <a:rPr lang="en-US" sz="1999" dirty="0"/>
              <a:t>Data tier application package</a:t>
            </a:r>
          </a:p>
          <a:p>
            <a:pPr>
              <a:spcBef>
                <a:spcPts val="1200"/>
              </a:spcBef>
            </a:pPr>
            <a:r>
              <a:rPr lang="en-US" sz="3999" dirty="0" smtClean="0">
                <a:gradFill>
                  <a:gsLst>
                    <a:gs pos="1250">
                      <a:schemeClr val="tx2"/>
                    </a:gs>
                    <a:gs pos="100000">
                      <a:schemeClr val="tx2"/>
                    </a:gs>
                  </a:gsLst>
                  <a:lin ang="5400000" scaled="0"/>
                </a:gradFill>
              </a:rPr>
              <a:t>Publishing</a:t>
            </a:r>
          </a:p>
          <a:p>
            <a:pPr marL="0" lvl="1">
              <a:spcBef>
                <a:spcPts val="1200"/>
              </a:spcBef>
            </a:pPr>
            <a:r>
              <a:rPr lang="en-US" sz="1999" dirty="0" smtClean="0"/>
              <a:t>Office Store…or (for those not wanting to sell via the Store):</a:t>
            </a:r>
            <a:endParaRPr lang="en-US" sz="1999" dirty="0"/>
          </a:p>
          <a:p>
            <a:pPr marL="0" lvl="1">
              <a:spcBef>
                <a:spcPts val="1200"/>
              </a:spcBef>
            </a:pPr>
            <a:r>
              <a:rPr lang="en-US" sz="1999" dirty="0"/>
              <a:t>App catalogs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3451122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8501" y="308501"/>
            <a:ext cx="11149013" cy="747596"/>
          </a:xfrm>
        </p:spPr>
        <p:txBody>
          <a:bodyPr/>
          <a:lstStyle/>
          <a:p>
            <a:r>
              <a:rPr lang="en-US" sz="4400" dirty="0" smtClean="0"/>
              <a:t>Hierarchy of Sample Scenarios Across App Types</a:t>
            </a:r>
            <a:endParaRPr lang="en-US" sz="4400" dirty="0"/>
          </a:p>
        </p:txBody>
      </p:sp>
      <p:grpSp>
        <p:nvGrpSpPr>
          <p:cNvPr id="59" name="Group 58"/>
          <p:cNvGrpSpPr/>
          <p:nvPr/>
        </p:nvGrpSpPr>
        <p:grpSpPr>
          <a:xfrm>
            <a:off x="7885188" y="1437811"/>
            <a:ext cx="4355900" cy="5207393"/>
            <a:chOff x="7931098" y="1313216"/>
            <a:chExt cx="4444402" cy="5313196"/>
          </a:xfrm>
        </p:grpSpPr>
        <p:cxnSp>
          <p:nvCxnSpPr>
            <p:cNvPr id="60" name="Straight Connector 59"/>
            <p:cNvCxnSpPr/>
            <p:nvPr/>
          </p:nvCxnSpPr>
          <p:spPr>
            <a:xfrm flipV="1">
              <a:off x="9993797" y="1313216"/>
              <a:ext cx="1" cy="2503685"/>
            </a:xfrm>
            <a:prstGeom prst="line">
              <a:avLst/>
            </a:prstGeom>
            <a:noFill/>
            <a:ln w="28575" cap="rnd" cmpd="sng" algn="ctr">
              <a:solidFill>
                <a:schemeClr val="tx2"/>
              </a:solidFill>
              <a:prstDash val="sysDot"/>
              <a:tailEnd type="oval"/>
            </a:ln>
            <a:effectLst/>
          </p:spPr>
        </p:cxnSp>
        <p:sp>
          <p:nvSpPr>
            <p:cNvPr id="61" name="Rectangle 60"/>
            <p:cNvSpPr/>
            <p:nvPr/>
          </p:nvSpPr>
          <p:spPr>
            <a:xfrm>
              <a:off x="8075317" y="1326522"/>
              <a:ext cx="1867371" cy="489365"/>
            </a:xfrm>
            <a:prstGeom prst="rect">
              <a:avLst/>
            </a:prstGeom>
          </p:spPr>
          <p:txBody>
            <a:bodyPr wrap="none" lIns="179238" tIns="143391" rIns="179238" bIns="143391">
              <a:spAutoFit/>
            </a:bodyPr>
            <a:lstStyle/>
            <a:p>
              <a:pPr defTabSz="914091">
                <a:lnSpc>
                  <a:spcPct val="90000"/>
                </a:lnSpc>
              </a:pPr>
              <a:r>
                <a:rPr lang="en-US" sz="1372" dirty="0">
                  <a:gradFill>
                    <a:gsLst>
                      <a:gs pos="1250">
                        <a:srgbClr val="DC3C00"/>
                      </a:gs>
                      <a:gs pos="100000">
                        <a:srgbClr val="DC3C00"/>
                      </a:gs>
                    </a:gsLst>
                    <a:lin ang="5400000" scaled="0"/>
                  </a:gradFill>
                </a:rPr>
                <a:t>Business processes</a:t>
              </a:r>
            </a:p>
          </p:txBody>
        </p:sp>
        <p:sp>
          <p:nvSpPr>
            <p:cNvPr id="62" name="Rectangle 61"/>
            <p:cNvSpPr/>
            <p:nvPr/>
          </p:nvSpPr>
          <p:spPr>
            <a:xfrm>
              <a:off x="10004371" y="1326522"/>
              <a:ext cx="2044688"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Sales and marketing, finance, and HR</a:t>
              </a:r>
            </a:p>
          </p:txBody>
        </p:sp>
        <p:sp>
          <p:nvSpPr>
            <p:cNvPr id="63" name="Rectangle 62"/>
            <p:cNvSpPr/>
            <p:nvPr/>
          </p:nvSpPr>
          <p:spPr>
            <a:xfrm>
              <a:off x="8064160" y="1886735"/>
              <a:ext cx="1878528" cy="489365"/>
            </a:xfrm>
            <a:prstGeom prst="rect">
              <a:avLst/>
            </a:prstGeom>
          </p:spPr>
          <p:txBody>
            <a:bodyPr wrap="none" lIns="179238" tIns="143391" rIns="179238" bIns="143391">
              <a:spAutoFit/>
            </a:bodyPr>
            <a:lstStyle/>
            <a:p>
              <a:pPr defTabSz="914091">
                <a:lnSpc>
                  <a:spcPct val="90000"/>
                </a:lnSpc>
              </a:pPr>
              <a:r>
                <a:rPr lang="en-US" sz="1372" dirty="0">
                  <a:gradFill>
                    <a:gsLst>
                      <a:gs pos="1250">
                        <a:srgbClr val="DC3C00"/>
                      </a:gs>
                      <a:gs pos="100000">
                        <a:srgbClr val="DC3C00"/>
                      </a:gs>
                    </a:gsLst>
                    <a:lin ang="5400000" scaled="0"/>
                  </a:gradFill>
                </a:rPr>
                <a:t>Team collaboration</a:t>
              </a:r>
            </a:p>
          </p:txBody>
        </p:sp>
        <p:sp>
          <p:nvSpPr>
            <p:cNvPr id="67" name="Rectangle 66"/>
            <p:cNvSpPr/>
            <p:nvPr/>
          </p:nvSpPr>
          <p:spPr>
            <a:xfrm>
              <a:off x="10004371" y="1886735"/>
              <a:ext cx="2371129"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Content and          project management</a:t>
              </a:r>
            </a:p>
          </p:txBody>
        </p:sp>
        <p:sp>
          <p:nvSpPr>
            <p:cNvPr id="69" name="Rectangle 68"/>
            <p:cNvSpPr/>
            <p:nvPr/>
          </p:nvSpPr>
          <p:spPr>
            <a:xfrm>
              <a:off x="8816226" y="2680821"/>
              <a:ext cx="1126462" cy="489365"/>
            </a:xfrm>
            <a:prstGeom prst="rect">
              <a:avLst/>
            </a:prstGeom>
          </p:spPr>
          <p:txBody>
            <a:bodyPr wrap="none" lIns="179238" tIns="143391" rIns="179238" bIns="143391">
              <a:spAutoFit/>
            </a:bodyPr>
            <a:lstStyle/>
            <a:p>
              <a:pPr defTabSz="914091">
                <a:lnSpc>
                  <a:spcPct val="90000"/>
                </a:lnSpc>
              </a:pPr>
              <a:r>
                <a:rPr lang="en-US" sz="1372" dirty="0">
                  <a:gradFill>
                    <a:gsLst>
                      <a:gs pos="1250">
                        <a:srgbClr val="DC3C00"/>
                      </a:gs>
                      <a:gs pos="100000">
                        <a:srgbClr val="DC3C00"/>
                      </a:gs>
                    </a:gsLst>
                    <a:lin ang="5400000" scaled="0"/>
                  </a:gradFill>
                </a:rPr>
                <a:t>Workflow</a:t>
              </a:r>
            </a:p>
          </p:txBody>
        </p:sp>
        <p:sp>
          <p:nvSpPr>
            <p:cNvPr id="70" name="Rectangle 69"/>
            <p:cNvSpPr/>
            <p:nvPr/>
          </p:nvSpPr>
          <p:spPr>
            <a:xfrm>
              <a:off x="10004371" y="2680821"/>
              <a:ext cx="2110122"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Document approval and expenses</a:t>
              </a:r>
            </a:p>
          </p:txBody>
        </p:sp>
        <p:grpSp>
          <p:nvGrpSpPr>
            <p:cNvPr id="71" name="Group 70"/>
            <p:cNvGrpSpPr/>
            <p:nvPr/>
          </p:nvGrpSpPr>
          <p:grpSpPr>
            <a:xfrm>
              <a:off x="7931098" y="3669859"/>
              <a:ext cx="4125403" cy="2956553"/>
              <a:chOff x="7931098" y="3669859"/>
              <a:chExt cx="4125403" cy="2956553"/>
            </a:xfrm>
          </p:grpSpPr>
          <p:sp>
            <p:nvSpPr>
              <p:cNvPr id="72" name="Rectangle 71"/>
              <p:cNvSpPr/>
              <p:nvPr/>
            </p:nvSpPr>
            <p:spPr>
              <a:xfrm>
                <a:off x="7931098" y="3669859"/>
                <a:ext cx="4125403" cy="2956553"/>
              </a:xfrm>
              <a:prstGeom prst="rect">
                <a:avLst/>
              </a:prstGeom>
              <a:solidFill>
                <a:schemeClr val="accent6"/>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App for </a:t>
                </a:r>
                <a:r>
                  <a:rPr lang="en-US" sz="2744" dirty="0" smtClean="0">
                    <a:gradFill>
                      <a:gsLst>
                        <a:gs pos="1250">
                          <a:srgbClr val="FFFFFF"/>
                        </a:gs>
                        <a:gs pos="100000">
                          <a:srgbClr val="FFFFFF"/>
                        </a:gs>
                      </a:gsLst>
                      <a:lin ang="5400000" scaled="0"/>
                    </a:gradFill>
                    <a:latin typeface="Segoe UI Light"/>
                  </a:rPr>
                  <a:t>SharePoint</a:t>
                </a:r>
                <a:endParaRPr lang="en-US" sz="2744" dirty="0">
                  <a:gradFill>
                    <a:gsLst>
                      <a:gs pos="1250">
                        <a:srgbClr val="FFFFFF"/>
                      </a:gs>
                      <a:gs pos="100000">
                        <a:srgbClr val="FFFFFF"/>
                      </a:gs>
                    </a:gsLst>
                    <a:lin ang="5400000" scaled="0"/>
                  </a:gradFill>
                  <a:latin typeface="Segoe UI Light"/>
                </a:endParaRPr>
              </a:p>
            </p:txBody>
          </p:sp>
          <p:sp>
            <p:nvSpPr>
              <p:cNvPr id="73" name="Rectangle 72"/>
              <p:cNvSpPr/>
              <p:nvPr/>
            </p:nvSpPr>
            <p:spPr>
              <a:xfrm>
                <a:off x="8007866" y="4406867"/>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Document template</a:t>
                </a:r>
              </a:p>
            </p:txBody>
          </p:sp>
          <p:sp>
            <p:nvSpPr>
              <p:cNvPr id="77" name="Oval 28"/>
              <p:cNvSpPr/>
              <p:nvPr/>
            </p:nvSpPr>
            <p:spPr>
              <a:xfrm>
                <a:off x="8087236" y="5100744"/>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79" name="Oval 28"/>
              <p:cNvSpPr/>
              <p:nvPr/>
            </p:nvSpPr>
            <p:spPr>
              <a:xfrm>
                <a:off x="10029113" y="510074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80" name="Oval 28"/>
              <p:cNvSpPr/>
              <p:nvPr/>
            </p:nvSpPr>
            <p:spPr>
              <a:xfrm>
                <a:off x="8087236"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81" name="Oval 28"/>
              <p:cNvSpPr/>
              <p:nvPr/>
            </p:nvSpPr>
            <p:spPr>
              <a:xfrm>
                <a:off x="10029113"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grpSp>
      </p:grpSp>
      <p:grpSp>
        <p:nvGrpSpPr>
          <p:cNvPr id="82" name="Group 81"/>
          <p:cNvGrpSpPr/>
          <p:nvPr/>
        </p:nvGrpSpPr>
        <p:grpSpPr>
          <a:xfrm>
            <a:off x="120851" y="1437812"/>
            <a:ext cx="4566825" cy="5216106"/>
            <a:chOff x="-186938" y="1313217"/>
            <a:chExt cx="4659613" cy="5322086"/>
          </a:xfrm>
        </p:grpSpPr>
        <p:sp>
          <p:nvSpPr>
            <p:cNvPr id="83" name="Rectangle 82"/>
            <p:cNvSpPr/>
            <p:nvPr/>
          </p:nvSpPr>
          <p:spPr>
            <a:xfrm>
              <a:off x="1951107" y="2680821"/>
              <a:ext cx="2473481"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Translation, definitions, dictionary, help, research</a:t>
              </a:r>
            </a:p>
          </p:txBody>
        </p:sp>
        <p:sp>
          <p:nvSpPr>
            <p:cNvPr id="84" name="Rectangle 83"/>
            <p:cNvSpPr/>
            <p:nvPr/>
          </p:nvSpPr>
          <p:spPr>
            <a:xfrm>
              <a:off x="1951107" y="3876229"/>
              <a:ext cx="2521568" cy="877163"/>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Business data lookup (CRM), contextual forms (surveys)</a:t>
              </a:r>
            </a:p>
          </p:txBody>
        </p:sp>
        <p:grpSp>
          <p:nvGrpSpPr>
            <p:cNvPr id="85" name="Group 84"/>
            <p:cNvGrpSpPr/>
            <p:nvPr/>
          </p:nvGrpSpPr>
          <p:grpSpPr>
            <a:xfrm>
              <a:off x="-186938" y="1313217"/>
              <a:ext cx="4245931" cy="5322086"/>
              <a:chOff x="-186938" y="1313217"/>
              <a:chExt cx="4245931" cy="5322086"/>
            </a:xfrm>
          </p:grpSpPr>
          <p:cxnSp>
            <p:nvCxnSpPr>
              <p:cNvPr id="86" name="Straight Connector 85"/>
              <p:cNvCxnSpPr/>
              <p:nvPr/>
            </p:nvCxnSpPr>
            <p:spPr>
              <a:xfrm flipV="1">
                <a:off x="1942478" y="1313217"/>
                <a:ext cx="0" cy="4989615"/>
              </a:xfrm>
              <a:prstGeom prst="line">
                <a:avLst/>
              </a:prstGeom>
              <a:noFill/>
              <a:ln w="28575" cap="rnd" cmpd="sng" algn="ctr">
                <a:solidFill>
                  <a:schemeClr val="tx2"/>
                </a:solidFill>
                <a:prstDash val="sysDot"/>
                <a:tailEnd type="oval"/>
              </a:ln>
              <a:effectLst/>
            </p:spPr>
          </p:cxnSp>
          <p:sp>
            <p:nvSpPr>
              <p:cNvPr id="87" name="Rectangle 86"/>
              <p:cNvSpPr/>
              <p:nvPr/>
            </p:nvSpPr>
            <p:spPr>
              <a:xfrm>
                <a:off x="204488" y="1326522"/>
                <a:ext cx="1739194" cy="489365"/>
              </a:xfrm>
              <a:prstGeom prst="rect">
                <a:avLst/>
              </a:prstGeom>
            </p:spPr>
            <p:txBody>
              <a:bodyPr wrap="none" lIns="179238" tIns="143391" rIns="179238" bIns="143391">
                <a:spAutoFit/>
              </a:bodyPr>
              <a:lstStyle/>
              <a:p>
                <a:pPr defTabSz="914091">
                  <a:lnSpc>
                    <a:spcPct val="90000"/>
                  </a:lnSpc>
                  <a:spcBef>
                    <a:spcPts val="784"/>
                  </a:spcBef>
                </a:pPr>
                <a:r>
                  <a:rPr lang="en-US" sz="1372" dirty="0">
                    <a:gradFill>
                      <a:gsLst>
                        <a:gs pos="1250">
                          <a:srgbClr val="DC3C00"/>
                        </a:gs>
                        <a:gs pos="100000">
                          <a:srgbClr val="DC3C00"/>
                        </a:gs>
                      </a:gsLst>
                      <a:lin ang="5400000" scaled="0"/>
                    </a:gradFill>
                  </a:rPr>
                  <a:t>Rich web content</a:t>
                </a:r>
              </a:p>
            </p:txBody>
          </p:sp>
          <p:sp>
            <p:nvSpPr>
              <p:cNvPr id="88" name="Rectangle 87"/>
              <p:cNvSpPr/>
              <p:nvPr/>
            </p:nvSpPr>
            <p:spPr>
              <a:xfrm>
                <a:off x="1951107" y="1326522"/>
                <a:ext cx="1925999"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YouTube video and photo gallery</a:t>
                </a:r>
              </a:p>
            </p:txBody>
          </p:sp>
          <p:sp>
            <p:nvSpPr>
              <p:cNvPr id="89" name="Rectangle 88"/>
              <p:cNvSpPr/>
              <p:nvPr/>
            </p:nvSpPr>
            <p:spPr>
              <a:xfrm>
                <a:off x="-186938" y="1886735"/>
                <a:ext cx="2130620" cy="683264"/>
              </a:xfrm>
              <a:prstGeom prst="rect">
                <a:avLst/>
              </a:prstGeom>
            </p:spPr>
            <p:txBody>
              <a:bodyPr wrap="square" lIns="179238" tIns="143391" rIns="179238" bIns="143391">
                <a:spAutoFit/>
              </a:bodyPr>
              <a:lstStyle/>
              <a:p>
                <a:pPr algn="r" defTabSz="914091">
                  <a:lnSpc>
                    <a:spcPct val="90000"/>
                  </a:lnSpc>
                  <a:spcBef>
                    <a:spcPts val="784"/>
                  </a:spcBef>
                </a:pPr>
                <a:r>
                  <a:rPr lang="en-US" sz="1372" dirty="0">
                    <a:gradFill>
                      <a:gsLst>
                        <a:gs pos="1250">
                          <a:srgbClr val="DC3C00"/>
                        </a:gs>
                        <a:gs pos="100000">
                          <a:srgbClr val="DC3C00"/>
                        </a:gs>
                      </a:gsLst>
                      <a:lin ang="5400000" scaled="0"/>
                    </a:gradFill>
                  </a:rPr>
                  <a:t>Data visualization, analysis and mashups</a:t>
                </a:r>
              </a:p>
            </p:txBody>
          </p:sp>
          <p:sp>
            <p:nvSpPr>
              <p:cNvPr id="90" name="Rectangle 89"/>
              <p:cNvSpPr/>
              <p:nvPr/>
            </p:nvSpPr>
            <p:spPr>
              <a:xfrm>
                <a:off x="1951107" y="1886735"/>
                <a:ext cx="1955471"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Maps, custom charts, and lookups</a:t>
                </a:r>
              </a:p>
            </p:txBody>
          </p:sp>
          <p:sp>
            <p:nvSpPr>
              <p:cNvPr id="91" name="Rectangle 90"/>
              <p:cNvSpPr/>
              <p:nvPr/>
            </p:nvSpPr>
            <p:spPr>
              <a:xfrm>
                <a:off x="171846" y="2680821"/>
                <a:ext cx="1771836" cy="489365"/>
              </a:xfrm>
              <a:prstGeom prst="rect">
                <a:avLst/>
              </a:prstGeom>
            </p:spPr>
            <p:txBody>
              <a:bodyPr wrap="square" lIns="179238" tIns="143391" rIns="179238" bIns="143391">
                <a:spAutoFit/>
              </a:bodyPr>
              <a:lstStyle/>
              <a:p>
                <a:pPr algn="r" defTabSz="914091">
                  <a:lnSpc>
                    <a:spcPct val="90000"/>
                  </a:lnSpc>
                  <a:spcBef>
                    <a:spcPts val="784"/>
                  </a:spcBef>
                </a:pPr>
                <a:r>
                  <a:rPr lang="en-US" sz="1372" dirty="0">
                    <a:gradFill>
                      <a:gsLst>
                        <a:gs pos="1250">
                          <a:srgbClr val="DC3C00"/>
                        </a:gs>
                        <a:gs pos="100000">
                          <a:srgbClr val="DC3C00"/>
                        </a:gs>
                      </a:gsLst>
                      <a:lin ang="5400000" scaled="0"/>
                    </a:gradFill>
                  </a:rPr>
                  <a:t>Reference tools</a:t>
                </a:r>
              </a:p>
            </p:txBody>
          </p:sp>
          <p:sp>
            <p:nvSpPr>
              <p:cNvPr id="92" name="Rectangle 91"/>
              <p:cNvSpPr/>
              <p:nvPr/>
            </p:nvSpPr>
            <p:spPr>
              <a:xfrm>
                <a:off x="-47657" y="3260635"/>
                <a:ext cx="1991339" cy="683264"/>
              </a:xfrm>
              <a:prstGeom prst="rect">
                <a:avLst/>
              </a:prstGeom>
            </p:spPr>
            <p:txBody>
              <a:bodyPr wrap="square" lIns="179238" tIns="143391" rIns="179238" bIns="143391">
                <a:spAutoFit/>
              </a:bodyPr>
              <a:lstStyle/>
              <a:p>
                <a:pPr algn="r" defTabSz="914091">
                  <a:lnSpc>
                    <a:spcPct val="90000"/>
                  </a:lnSpc>
                  <a:spcBef>
                    <a:spcPts val="784"/>
                  </a:spcBef>
                </a:pPr>
                <a:r>
                  <a:rPr lang="en-US" sz="1372" dirty="0">
                    <a:gradFill>
                      <a:gsLst>
                        <a:gs pos="1250">
                          <a:srgbClr val="DC3C00"/>
                        </a:gs>
                        <a:gs pos="100000">
                          <a:srgbClr val="DC3C00"/>
                        </a:gs>
                      </a:gsLst>
                      <a:lin ang="5400000" scaled="0"/>
                    </a:gradFill>
                  </a:rPr>
                  <a:t>Content authoring and publishing</a:t>
                </a:r>
              </a:p>
            </p:txBody>
          </p:sp>
          <p:sp>
            <p:nvSpPr>
              <p:cNvPr id="93" name="Rectangle 92"/>
              <p:cNvSpPr/>
              <p:nvPr/>
            </p:nvSpPr>
            <p:spPr>
              <a:xfrm>
                <a:off x="27253" y="3876229"/>
                <a:ext cx="1916429" cy="683264"/>
              </a:xfrm>
              <a:prstGeom prst="rect">
                <a:avLst/>
              </a:prstGeom>
            </p:spPr>
            <p:txBody>
              <a:bodyPr wrap="square" lIns="179238" tIns="143391" rIns="179238" bIns="143391">
                <a:spAutoFit/>
              </a:bodyPr>
              <a:lstStyle/>
              <a:p>
                <a:pPr algn="r" defTabSz="914091">
                  <a:lnSpc>
                    <a:spcPct val="90000"/>
                  </a:lnSpc>
                  <a:spcBef>
                    <a:spcPts val="784"/>
                  </a:spcBef>
                </a:pPr>
                <a:r>
                  <a:rPr lang="en-US" sz="1372" dirty="0">
                    <a:gradFill>
                      <a:gsLst>
                        <a:gs pos="1250">
                          <a:srgbClr val="DC3C00"/>
                        </a:gs>
                        <a:gs pos="100000">
                          <a:srgbClr val="DC3C00"/>
                        </a:gs>
                      </a:gsLst>
                      <a:lin ang="5400000" scaled="0"/>
                    </a:gradFill>
                  </a:rPr>
                  <a:t>Contextual content and services</a:t>
                </a:r>
              </a:p>
            </p:txBody>
          </p:sp>
          <p:sp>
            <p:nvSpPr>
              <p:cNvPr id="94" name="Rectangle 93"/>
              <p:cNvSpPr/>
              <p:nvPr/>
            </p:nvSpPr>
            <p:spPr>
              <a:xfrm>
                <a:off x="165863" y="4651111"/>
                <a:ext cx="1777819" cy="683264"/>
              </a:xfrm>
              <a:prstGeom prst="rect">
                <a:avLst/>
              </a:prstGeom>
            </p:spPr>
            <p:txBody>
              <a:bodyPr wrap="square" lIns="179238" tIns="143391" rIns="179238" bIns="143391">
                <a:spAutoFit/>
              </a:bodyPr>
              <a:lstStyle/>
              <a:p>
                <a:pPr algn="r" defTabSz="914091">
                  <a:lnSpc>
                    <a:spcPct val="90000"/>
                  </a:lnSpc>
                  <a:spcBef>
                    <a:spcPts val="784"/>
                  </a:spcBef>
                </a:pPr>
                <a:r>
                  <a:rPr lang="en-US" sz="1372" dirty="0">
                    <a:gradFill>
                      <a:gsLst>
                        <a:gs pos="1250">
                          <a:srgbClr val="DC3C00"/>
                        </a:gs>
                        <a:gs pos="100000">
                          <a:srgbClr val="DC3C00"/>
                        </a:gs>
                      </a:gsLst>
                      <a:lin ang="5400000" scaled="0"/>
                    </a:gradFill>
                  </a:rPr>
                  <a:t>Workflow and collaboration</a:t>
                </a:r>
              </a:p>
            </p:txBody>
          </p:sp>
          <p:sp>
            <p:nvSpPr>
              <p:cNvPr id="95" name="Rectangle 94"/>
              <p:cNvSpPr/>
              <p:nvPr/>
            </p:nvSpPr>
            <p:spPr>
              <a:xfrm>
                <a:off x="1951107" y="3260635"/>
                <a:ext cx="1720370"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Doc builders and print services</a:t>
                </a:r>
              </a:p>
            </p:txBody>
          </p:sp>
          <p:sp>
            <p:nvSpPr>
              <p:cNvPr id="96" name="Rectangle 95"/>
              <p:cNvSpPr/>
              <p:nvPr/>
            </p:nvSpPr>
            <p:spPr>
              <a:xfrm>
                <a:off x="1951107" y="4651111"/>
                <a:ext cx="2107886"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Project tracking, coauthoring</a:t>
                </a:r>
              </a:p>
            </p:txBody>
          </p:sp>
          <p:sp>
            <p:nvSpPr>
              <p:cNvPr id="97" name="Oval 28"/>
              <p:cNvSpPr/>
              <p:nvPr/>
            </p:nvSpPr>
            <p:spPr>
              <a:xfrm>
                <a:off x="1006888" y="599522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grpSp>
      </p:grpSp>
      <p:grpSp>
        <p:nvGrpSpPr>
          <p:cNvPr id="98" name="Group 97"/>
          <p:cNvGrpSpPr/>
          <p:nvPr/>
        </p:nvGrpSpPr>
        <p:grpSpPr>
          <a:xfrm>
            <a:off x="3916017" y="1437811"/>
            <a:ext cx="3895473" cy="5202626"/>
            <a:chOff x="3881282" y="1313216"/>
            <a:chExt cx="3974620" cy="5308332"/>
          </a:xfrm>
        </p:grpSpPr>
        <p:sp>
          <p:nvSpPr>
            <p:cNvPr id="99" name="Rectangle 98"/>
            <p:cNvSpPr/>
            <p:nvPr/>
          </p:nvSpPr>
          <p:spPr>
            <a:xfrm>
              <a:off x="3905637" y="1326522"/>
              <a:ext cx="1967968" cy="489365"/>
            </a:xfrm>
            <a:prstGeom prst="rect">
              <a:avLst/>
            </a:prstGeom>
          </p:spPr>
          <p:txBody>
            <a:bodyPr wrap="square" lIns="179238" tIns="143391" rIns="179238" bIns="143391">
              <a:spAutoFit/>
            </a:bodyPr>
            <a:lstStyle/>
            <a:p>
              <a:pPr algn="r" defTabSz="914091">
                <a:lnSpc>
                  <a:spcPct val="90000"/>
                </a:lnSpc>
              </a:pPr>
              <a:r>
                <a:rPr lang="en-US" sz="1372" dirty="0">
                  <a:gradFill>
                    <a:gsLst>
                      <a:gs pos="1250">
                        <a:srgbClr val="DC3C00"/>
                      </a:gs>
                      <a:gs pos="100000">
                        <a:srgbClr val="DC3C00"/>
                      </a:gs>
                    </a:gsLst>
                    <a:lin ang="5400000" scaled="0"/>
                  </a:gradFill>
                </a:rPr>
                <a:t>Content authoring</a:t>
              </a:r>
            </a:p>
          </p:txBody>
        </p:sp>
        <p:sp>
          <p:nvSpPr>
            <p:cNvPr id="100" name="Rectangle 99"/>
            <p:cNvSpPr/>
            <p:nvPr/>
          </p:nvSpPr>
          <p:spPr>
            <a:xfrm>
              <a:off x="5881799" y="1326522"/>
              <a:ext cx="1775858"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Resumes and contracts</a:t>
              </a:r>
            </a:p>
          </p:txBody>
        </p:sp>
        <p:sp>
          <p:nvSpPr>
            <p:cNvPr id="101" name="Rectangle 100"/>
            <p:cNvSpPr/>
            <p:nvPr/>
          </p:nvSpPr>
          <p:spPr>
            <a:xfrm>
              <a:off x="4564850" y="1886735"/>
              <a:ext cx="1308755" cy="489365"/>
            </a:xfrm>
            <a:prstGeom prst="rect">
              <a:avLst/>
            </a:prstGeom>
          </p:spPr>
          <p:txBody>
            <a:bodyPr wrap="none" lIns="179238" tIns="143391" rIns="179238" bIns="143391">
              <a:spAutoFit/>
            </a:bodyPr>
            <a:lstStyle/>
            <a:p>
              <a:pPr algn="r" defTabSz="914091">
                <a:lnSpc>
                  <a:spcPct val="90000"/>
                </a:lnSpc>
              </a:pPr>
              <a:r>
                <a:rPr lang="en-US" sz="1372" dirty="0">
                  <a:gradFill>
                    <a:gsLst>
                      <a:gs pos="1250">
                        <a:srgbClr val="DC3C00"/>
                      </a:gs>
                      <a:gs pos="100000">
                        <a:srgbClr val="DC3C00"/>
                      </a:gs>
                    </a:gsLst>
                    <a:lin ang="5400000" scaled="0"/>
                  </a:gradFill>
                </a:rPr>
                <a:t>Dashboards</a:t>
              </a:r>
            </a:p>
          </p:txBody>
        </p:sp>
        <p:sp>
          <p:nvSpPr>
            <p:cNvPr id="102" name="Rectangle 101"/>
            <p:cNvSpPr/>
            <p:nvPr/>
          </p:nvSpPr>
          <p:spPr>
            <a:xfrm>
              <a:off x="5881799" y="1886735"/>
              <a:ext cx="1775858"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Data analysis and data mashups</a:t>
              </a:r>
            </a:p>
          </p:txBody>
        </p:sp>
        <p:sp>
          <p:nvSpPr>
            <p:cNvPr id="103" name="Rectangle 102"/>
            <p:cNvSpPr/>
            <p:nvPr/>
          </p:nvSpPr>
          <p:spPr>
            <a:xfrm>
              <a:off x="4223928" y="2680821"/>
              <a:ext cx="1649677" cy="683264"/>
            </a:xfrm>
            <a:prstGeom prst="rect">
              <a:avLst/>
            </a:prstGeom>
          </p:spPr>
          <p:txBody>
            <a:bodyPr wrap="square" lIns="179238" tIns="143391" rIns="179238" bIns="143391">
              <a:spAutoFit/>
            </a:bodyPr>
            <a:lstStyle/>
            <a:p>
              <a:pPr algn="r" defTabSz="914091">
                <a:lnSpc>
                  <a:spcPct val="90000"/>
                </a:lnSpc>
              </a:pPr>
              <a:r>
                <a:rPr lang="en-US" sz="1372" dirty="0">
                  <a:gradFill>
                    <a:gsLst>
                      <a:gs pos="1250">
                        <a:srgbClr val="DC3C00"/>
                      </a:gs>
                      <a:gs pos="100000">
                        <a:srgbClr val="DC3C00"/>
                      </a:gs>
                    </a:gsLst>
                    <a:lin ang="5400000" scaled="0"/>
                  </a:gradFill>
                </a:rPr>
                <a:t>Forms and</a:t>
              </a:r>
            </a:p>
            <a:p>
              <a:pPr algn="r" defTabSz="914091">
                <a:lnSpc>
                  <a:spcPct val="90000"/>
                </a:lnSpc>
              </a:pPr>
              <a:r>
                <a:rPr lang="en-US" sz="1372" dirty="0">
                  <a:gradFill>
                    <a:gsLst>
                      <a:gs pos="1250">
                        <a:srgbClr val="DC3C00"/>
                      </a:gs>
                      <a:gs pos="100000">
                        <a:srgbClr val="DC3C00"/>
                      </a:gs>
                    </a:gsLst>
                    <a:lin ang="5400000" scaled="0"/>
                  </a:gradFill>
                </a:rPr>
                <a:t>reports</a:t>
              </a:r>
            </a:p>
          </p:txBody>
        </p:sp>
        <p:sp>
          <p:nvSpPr>
            <p:cNvPr id="104" name="Rectangle 103"/>
            <p:cNvSpPr/>
            <p:nvPr/>
          </p:nvSpPr>
          <p:spPr>
            <a:xfrm>
              <a:off x="5881799" y="2680821"/>
              <a:ext cx="1775858" cy="683264"/>
            </a:xfrm>
            <a:prstGeom prst="rect">
              <a:avLst/>
            </a:prstGeom>
          </p:spPr>
          <p:txBody>
            <a:bodyPr wrap="square" lIns="179238" tIns="143391" rIns="179238" bIns="143391">
              <a:spAutoFit/>
            </a:bodyPr>
            <a:lstStyle/>
            <a:p>
              <a:pPr defTabSz="914091">
                <a:lnSpc>
                  <a:spcPct val="90000"/>
                </a:lnSpc>
                <a:spcBef>
                  <a:spcPts val="784"/>
                </a:spcBef>
              </a:pPr>
              <a:r>
                <a:rPr lang="en-US" sz="1372" dirty="0">
                  <a:gradFill>
                    <a:gsLst>
                      <a:gs pos="1250">
                        <a:srgbClr val="797A7D"/>
                      </a:gs>
                      <a:gs pos="100000">
                        <a:srgbClr val="797A7D"/>
                      </a:gs>
                    </a:gsLst>
                    <a:lin ang="5400000" scaled="0"/>
                  </a:gradFill>
                </a:rPr>
                <a:t>Legal forms and financial reports</a:t>
              </a:r>
            </a:p>
          </p:txBody>
        </p:sp>
        <p:grpSp>
          <p:nvGrpSpPr>
            <p:cNvPr id="105" name="Group 104"/>
            <p:cNvGrpSpPr/>
            <p:nvPr/>
          </p:nvGrpSpPr>
          <p:grpSpPr>
            <a:xfrm>
              <a:off x="3881282" y="4473730"/>
              <a:ext cx="3974620" cy="2147818"/>
              <a:chOff x="3881282" y="4473730"/>
              <a:chExt cx="3974620" cy="2147818"/>
            </a:xfrm>
          </p:grpSpPr>
          <p:sp>
            <p:nvSpPr>
              <p:cNvPr id="107" name="Rectangle 106"/>
              <p:cNvSpPr/>
              <p:nvPr/>
            </p:nvSpPr>
            <p:spPr>
              <a:xfrm>
                <a:off x="3881282" y="4473730"/>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79238" tIns="143391" rIns="179238" bIns="143391" anchor="t" anchorCtr="0"/>
              <a:lstStyle/>
              <a:p>
                <a:pPr defTabSz="914091">
                  <a:lnSpc>
                    <a:spcPct val="90000"/>
                  </a:lnSpc>
                </a:pPr>
                <a:r>
                  <a:rPr lang="en-US" sz="2744" dirty="0">
                    <a:gradFill>
                      <a:gsLst>
                        <a:gs pos="1250">
                          <a:srgbClr val="FFFFFF"/>
                        </a:gs>
                        <a:gs pos="100000">
                          <a:srgbClr val="FFFFFF"/>
                        </a:gs>
                      </a:gsLst>
                      <a:lin ang="5400000" scaled="0"/>
                    </a:gradFill>
                    <a:latin typeface="Segoe UI Light"/>
                  </a:rPr>
                  <a:t>Document template</a:t>
                </a:r>
              </a:p>
            </p:txBody>
          </p:sp>
          <p:sp>
            <p:nvSpPr>
              <p:cNvPr id="108" name="Oval 28"/>
              <p:cNvSpPr/>
              <p:nvPr/>
            </p:nvSpPr>
            <p:spPr>
              <a:xfrm>
                <a:off x="3960652" y="516760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109" name="Oval 28"/>
              <p:cNvSpPr/>
              <p:nvPr/>
            </p:nvSpPr>
            <p:spPr>
              <a:xfrm>
                <a:off x="5902529" y="5167606"/>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110" name="Oval 28"/>
              <p:cNvSpPr/>
              <p:nvPr/>
            </p:nvSpPr>
            <p:spPr>
              <a:xfrm>
                <a:off x="3960652"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sp>
            <p:nvSpPr>
              <p:cNvPr id="111" name="Oval 28"/>
              <p:cNvSpPr/>
              <p:nvPr/>
            </p:nvSpPr>
            <p:spPr>
              <a:xfrm>
                <a:off x="5902529"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lnSpc>
                    <a:spcPct val="90000"/>
                  </a:lnSpc>
                </a:pPr>
                <a:r>
                  <a:rPr lang="en-US" sz="1763" dirty="0">
                    <a:gradFill>
                      <a:gsLst>
                        <a:gs pos="1250">
                          <a:srgbClr val="000000"/>
                        </a:gs>
                        <a:gs pos="100000">
                          <a:srgbClr val="000000"/>
                        </a:gs>
                      </a:gsLst>
                      <a:lin ang="5400000" scaled="0"/>
                    </a:gradFill>
                  </a:rPr>
                  <a:t>App for Office</a:t>
                </a:r>
              </a:p>
            </p:txBody>
          </p:sp>
        </p:grpSp>
        <p:cxnSp>
          <p:nvCxnSpPr>
            <p:cNvPr id="106" name="Straight Connector 105"/>
            <p:cNvCxnSpPr/>
            <p:nvPr/>
          </p:nvCxnSpPr>
          <p:spPr>
            <a:xfrm flipV="1">
              <a:off x="5868593" y="1313216"/>
              <a:ext cx="0" cy="3328481"/>
            </a:xfrm>
            <a:prstGeom prst="line">
              <a:avLst/>
            </a:prstGeom>
            <a:noFill/>
            <a:ln w="28575" cap="rnd" cmpd="sng" algn="ctr">
              <a:solidFill>
                <a:schemeClr val="tx2"/>
              </a:solidFill>
              <a:prstDash val="sysDot"/>
              <a:tailEnd type="oval"/>
            </a:ln>
            <a:effectLst/>
          </p:spPr>
        </p:cxnSp>
      </p:grpSp>
      <p:sp>
        <p:nvSpPr>
          <p:cNvPr id="2" name="Slide Number Placeholder 1"/>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2120377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750" fill="hold"/>
                                        <p:tgtEl>
                                          <p:spTgt spid="82"/>
                                        </p:tgtEl>
                                        <p:attrNameLst>
                                          <p:attrName>ppt_x</p:attrName>
                                        </p:attrNameLst>
                                      </p:cBhvr>
                                      <p:tavLst>
                                        <p:tav tm="0">
                                          <p:val>
                                            <p:strVal val="#ppt_x"/>
                                          </p:val>
                                        </p:tav>
                                        <p:tav tm="100000">
                                          <p:val>
                                            <p:strVal val="#ppt_x"/>
                                          </p:val>
                                        </p:tav>
                                      </p:tavLst>
                                    </p:anim>
                                    <p:anim calcmode="lin" valueType="num">
                                      <p:cBhvr additive="base">
                                        <p:cTn id="8" dur="75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98"/>
                                        </p:tgtEl>
                                        <p:attrNameLst>
                                          <p:attrName>style.visibility</p:attrName>
                                        </p:attrNameLst>
                                      </p:cBhvr>
                                      <p:to>
                                        <p:strVal val="visible"/>
                                      </p:to>
                                    </p:set>
                                    <p:anim calcmode="lin" valueType="num">
                                      <p:cBhvr additive="base">
                                        <p:cTn id="13" dur="750" fill="hold"/>
                                        <p:tgtEl>
                                          <p:spTgt spid="98"/>
                                        </p:tgtEl>
                                        <p:attrNameLst>
                                          <p:attrName>ppt_x</p:attrName>
                                        </p:attrNameLst>
                                      </p:cBhvr>
                                      <p:tavLst>
                                        <p:tav tm="0">
                                          <p:val>
                                            <p:strVal val="#ppt_x"/>
                                          </p:val>
                                        </p:tav>
                                        <p:tav tm="100000">
                                          <p:val>
                                            <p:strVal val="#ppt_x"/>
                                          </p:val>
                                        </p:tav>
                                      </p:tavLst>
                                    </p:anim>
                                    <p:anim calcmode="lin" valueType="num">
                                      <p:cBhvr additive="base">
                                        <p:cTn id="14" dur="75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750" fill="hold"/>
                                        <p:tgtEl>
                                          <p:spTgt spid="59"/>
                                        </p:tgtEl>
                                        <p:attrNameLst>
                                          <p:attrName>ppt_x</p:attrName>
                                        </p:attrNameLst>
                                      </p:cBhvr>
                                      <p:tavLst>
                                        <p:tav tm="0">
                                          <p:val>
                                            <p:strVal val="#ppt_x"/>
                                          </p:val>
                                        </p:tav>
                                        <p:tav tm="100000">
                                          <p:val>
                                            <p:strVal val="#ppt_x"/>
                                          </p:val>
                                        </p:tav>
                                      </p:tavLst>
                                    </p:anim>
                                    <p:anim calcmode="lin" valueType="num">
                                      <p:cBhvr additive="base">
                                        <p:cTn id="20" dur="75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Demos of Some leading apps</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7074213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 Everywhere: PPT Demo</a:t>
            </a:r>
            <a:endParaRPr lang="en-US" dirty="0"/>
          </a:p>
        </p:txBody>
      </p:sp>
      <p:sp>
        <p:nvSpPr>
          <p:cNvPr id="3" name="Text Placeholder 2"/>
          <p:cNvSpPr>
            <a:spLocks noGrp="1"/>
          </p:cNvSpPr>
          <p:nvPr>
            <p:ph type="body" sz="quarter" idx="10"/>
          </p:nvPr>
        </p:nvSpPr>
        <p:spPr>
          <a:xfrm>
            <a:off x="519112" y="1447799"/>
            <a:ext cx="6618800" cy="4343401"/>
          </a:xfrm>
        </p:spPr>
        <p:txBody>
          <a:bodyPr/>
          <a:lstStyle/>
          <a:p>
            <a:pPr marL="0" lvl="0" indent="0">
              <a:buFont typeface="Wingdings" pitchFamily="2" charset="2"/>
              <a:buNone/>
            </a:pPr>
            <a:r>
              <a:rPr lang="en-US" sz="2000" b="1" dirty="0" smtClean="0"/>
              <a:t>Super-easy real-time </a:t>
            </a:r>
            <a:r>
              <a:rPr lang="en-US" sz="2000" b="1" dirty="0"/>
              <a:t>polling app, built on Ruby on Rails</a:t>
            </a:r>
          </a:p>
          <a:p>
            <a:pPr lvl="0"/>
            <a:endParaRPr lang="en-US" sz="1600" b="1" dirty="0"/>
          </a:p>
          <a:p>
            <a:pPr marL="0" lvl="0" indent="0">
              <a:buFont typeface="Wingdings" pitchFamily="2" charset="2"/>
              <a:buNone/>
            </a:pPr>
            <a:r>
              <a:rPr lang="en-US" sz="2000" b="1" dirty="0"/>
              <a:t>Free Offer:</a:t>
            </a:r>
          </a:p>
          <a:p>
            <a:r>
              <a:rPr lang="en-US" sz="1600" b="1" dirty="0"/>
              <a:t>Up to 40 responses per poll, 1 user on account, FAQ support</a:t>
            </a:r>
          </a:p>
          <a:p>
            <a:r>
              <a:rPr lang="en-US" sz="1600" b="1" dirty="0" smtClean="0"/>
              <a:t>Set # </a:t>
            </a:r>
            <a:r>
              <a:rPr lang="en-US" sz="1600" b="1" dirty="0"/>
              <a:t>times each person can </a:t>
            </a:r>
            <a:r>
              <a:rPr lang="en-US" sz="1600" b="1" dirty="0" smtClean="0"/>
              <a:t>respond</a:t>
            </a:r>
            <a:endParaRPr lang="en-US" sz="1600" b="1" dirty="0"/>
          </a:p>
          <a:p>
            <a:pPr lvl="0"/>
            <a:r>
              <a:rPr lang="en-US" sz="1600" b="1" dirty="0" smtClean="0"/>
              <a:t>Schedule </a:t>
            </a:r>
            <a:r>
              <a:rPr lang="en-US" sz="1600" b="1" dirty="0"/>
              <a:t>auto-start </a:t>
            </a:r>
            <a:r>
              <a:rPr lang="en-US" sz="1600" b="1" dirty="0" smtClean="0"/>
              <a:t>&amp; stop </a:t>
            </a:r>
            <a:r>
              <a:rPr lang="en-US" sz="1600" b="1" dirty="0"/>
              <a:t>times (5 mins-1 day from now, or Custom)</a:t>
            </a:r>
          </a:p>
          <a:p>
            <a:pPr marL="284163" lvl="1" indent="-284163">
              <a:buSzPct val="80000"/>
              <a:buFont typeface="Wingdings" pitchFamily="2" charset="2"/>
              <a:buChar char=""/>
            </a:pPr>
            <a:r>
              <a:rPr lang="en-US" sz="1600" b="1" spc="-70" dirty="0" smtClean="0">
                <a:latin typeface="+mj-lt"/>
              </a:rPr>
              <a:t>Responses by text </a:t>
            </a:r>
            <a:r>
              <a:rPr lang="en-US" sz="1600" b="1" spc="-70" dirty="0">
                <a:latin typeface="+mj-lt"/>
              </a:rPr>
              <a:t>message </a:t>
            </a:r>
            <a:r>
              <a:rPr lang="en-US" sz="1600" b="1" spc="-70" dirty="0" smtClean="0">
                <a:latin typeface="+mj-lt"/>
              </a:rPr>
              <a:t>(US), Web devices (on PollEv.com); Tweets (“@</a:t>
            </a:r>
            <a:r>
              <a:rPr lang="en-US" sz="1600" b="1" spc="-70" dirty="0">
                <a:latin typeface="+mj-lt"/>
              </a:rPr>
              <a:t>poll” </a:t>
            </a:r>
            <a:r>
              <a:rPr lang="en-US" sz="1600" b="1" spc="-70" dirty="0" smtClean="0">
                <a:latin typeface="+mj-lt"/>
              </a:rPr>
              <a:t>+ keyword), or shared </a:t>
            </a:r>
            <a:r>
              <a:rPr lang="en-US" sz="1600" b="1" spc="-70" dirty="0">
                <a:latin typeface="+mj-lt"/>
              </a:rPr>
              <a:t>Private </a:t>
            </a:r>
            <a:r>
              <a:rPr lang="en-US" sz="1600" b="1" spc="-70" dirty="0" smtClean="0">
                <a:latin typeface="+mj-lt"/>
              </a:rPr>
              <a:t>Link </a:t>
            </a:r>
            <a:r>
              <a:rPr lang="en-US" sz="1600" b="1" spc="-70" dirty="0">
                <a:latin typeface="+mj-lt"/>
              </a:rPr>
              <a:t>on a web page</a:t>
            </a:r>
          </a:p>
          <a:p>
            <a:endParaRPr lang="en-US" sz="900" dirty="0">
              <a:solidFill>
                <a:schemeClr val="tx1"/>
              </a:solidFill>
              <a:latin typeface="Segoe UI Light" pitchFamily="34" charset="0"/>
            </a:endParaRPr>
          </a:p>
          <a:p>
            <a:pPr marL="0" indent="0">
              <a:buNone/>
            </a:pPr>
            <a:r>
              <a:rPr lang="en-US" sz="2000" b="1" dirty="0"/>
              <a:t>Premium </a:t>
            </a:r>
            <a:r>
              <a:rPr lang="en-US" sz="2000" b="1" dirty="0" smtClean="0"/>
              <a:t>features (4 levels; $15-$1,400/mo)</a:t>
            </a:r>
            <a:endParaRPr lang="en-US" sz="2000" b="1" dirty="0"/>
          </a:p>
          <a:p>
            <a:pPr lvl="0"/>
            <a:r>
              <a:rPr lang="en-US" sz="1600" b="1" dirty="0" smtClean="0"/>
              <a:t>Max response sizes up to 20,000 and 10 admins, with greater support</a:t>
            </a:r>
          </a:p>
          <a:p>
            <a:pPr lvl="0"/>
            <a:r>
              <a:rPr lang="en-US" sz="1600" b="1" dirty="0" smtClean="0"/>
              <a:t>Customized &amp; branded responses</a:t>
            </a:r>
            <a:endParaRPr lang="en-US" sz="1600" b="1" dirty="0"/>
          </a:p>
          <a:p>
            <a:pPr lvl="0"/>
            <a:r>
              <a:rPr lang="en-US" sz="1600" b="1" dirty="0" smtClean="0"/>
              <a:t>Filtered access to polls; poll reporting tools</a:t>
            </a:r>
            <a:endParaRPr lang="en-US" sz="1600" b="1" dirty="0"/>
          </a:p>
          <a:p>
            <a:pPr lvl="0"/>
            <a:r>
              <a:rPr lang="en-US" sz="1600" b="1" dirty="0" smtClean="0"/>
              <a:t>Invite participants </a:t>
            </a:r>
            <a:r>
              <a:rPr lang="en-US" sz="1600" b="1" dirty="0"/>
              <a:t>via </a:t>
            </a:r>
            <a:r>
              <a:rPr lang="en-US" sz="1600" b="1" dirty="0" smtClean="0"/>
              <a:t>link </a:t>
            </a:r>
            <a:r>
              <a:rPr lang="en-US" sz="1600" b="1" dirty="0"/>
              <a:t>or CSV import</a:t>
            </a:r>
          </a:p>
          <a:p>
            <a:pPr lvl="0"/>
            <a:r>
              <a:rPr lang="en-US" sz="1600" b="1" dirty="0"/>
              <a:t>Moderate allowed responses on </a:t>
            </a:r>
            <a:r>
              <a:rPr lang="en-US" sz="1600" b="1" dirty="0" smtClean="0"/>
              <a:t>screen</a:t>
            </a:r>
            <a:endParaRPr lang="en-US" sz="1600" b="1"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912" y="1447799"/>
            <a:ext cx="4876800" cy="3657600"/>
          </a:xfrm>
          <a:prstGeom prst="rect">
            <a:avLst/>
          </a:prstGeom>
          <a:ln w="12700">
            <a:solidFill>
              <a:schemeClr val="bg1">
                <a:lumMod val="50000"/>
              </a:schemeClr>
            </a:solidFill>
          </a:ln>
        </p:spPr>
      </p:pic>
    </p:spTree>
    <p:extLst>
      <p:ext uri="{BB962C8B-B14F-4D97-AF65-F5344CB8AC3E}">
        <p14:creationId xmlns:p14="http://schemas.microsoft.com/office/powerpoint/2010/main" val="259769518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DocuSign: </a:t>
            </a:r>
            <a:r>
              <a:rPr lang="en-US" dirty="0" smtClean="0"/>
              <a:t>SharePoint Demo</a:t>
            </a:r>
            <a:endParaRPr lang="en-US" dirty="0"/>
          </a:p>
        </p:txBody>
      </p:sp>
      <p:sp>
        <p:nvSpPr>
          <p:cNvPr id="3" name="Text Placeholder 2"/>
          <p:cNvSpPr>
            <a:spLocks noGrp="1"/>
          </p:cNvSpPr>
          <p:nvPr>
            <p:ph type="body" sz="quarter" idx="10"/>
          </p:nvPr>
        </p:nvSpPr>
        <p:spPr>
          <a:xfrm>
            <a:off x="693285" y="1592940"/>
            <a:ext cx="6447744" cy="3286127"/>
          </a:xfrm>
        </p:spPr>
        <p:txBody>
          <a:bodyPr/>
          <a:lstStyle/>
          <a:p>
            <a:pPr marL="0" indent="0">
              <a:buNone/>
            </a:pPr>
            <a:r>
              <a:rPr lang="en-US" sz="2400" dirty="0" smtClean="0"/>
              <a:t>Leading electronic-signature software company</a:t>
            </a:r>
          </a:p>
          <a:p>
            <a:endParaRPr lang="en-US" sz="1800" dirty="0" smtClean="0"/>
          </a:p>
          <a:p>
            <a:r>
              <a:rPr lang="en-US" sz="1800" dirty="0" smtClean="0"/>
              <a:t>Has </a:t>
            </a:r>
            <a:r>
              <a:rPr lang="en-US" sz="1800" dirty="0" smtClean="0"/>
              <a:t>also built </a:t>
            </a:r>
            <a:r>
              <a:rPr lang="en-US" sz="1800" dirty="0" smtClean="0"/>
              <a:t>apps for </a:t>
            </a:r>
            <a:r>
              <a:rPr lang="en-US" sz="1800" dirty="0" smtClean="0"/>
              <a:t>Word and Outlook</a:t>
            </a:r>
            <a:endParaRPr lang="en-US" sz="1800" dirty="0" smtClean="0"/>
          </a:p>
          <a:p>
            <a:endParaRPr lang="en-US" sz="1200" dirty="0" smtClean="0"/>
          </a:p>
          <a:p>
            <a:r>
              <a:rPr lang="en-US" sz="1800" dirty="0" smtClean="0"/>
              <a:t>Has integration with One Drive for Business for doc storage</a:t>
            </a:r>
          </a:p>
          <a:p>
            <a:endParaRPr lang="en-US" sz="1200" dirty="0" smtClean="0"/>
          </a:p>
          <a:p>
            <a:r>
              <a:rPr lang="en-US" sz="1800" dirty="0" smtClean="0"/>
              <a:t>Microsoft uses DocuSign internally for many employee docs</a:t>
            </a:r>
          </a:p>
          <a:p>
            <a:endParaRPr lang="en-US" sz="1200" dirty="0" smtClean="0"/>
          </a:p>
          <a:p>
            <a:r>
              <a:rPr lang="en-US" sz="1800" dirty="0" smtClean="0"/>
              <a:t>DocuSign's doc tagging occurs right within the Word experience </a:t>
            </a:r>
          </a:p>
          <a:p>
            <a:pPr marL="0" indent="0">
              <a:buNone/>
            </a:pPr>
            <a:endParaRPr lang="en-US" sz="18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pic>
        <p:nvPicPr>
          <p:cNvPr id="6" name="Picture 5"/>
          <p:cNvPicPr>
            <a:picLocks noChangeAspect="1"/>
          </p:cNvPicPr>
          <p:nvPr/>
        </p:nvPicPr>
        <p:blipFill>
          <a:blip r:embed="rId2"/>
          <a:stretch>
            <a:fillRect/>
          </a:stretch>
        </p:blipFill>
        <p:spPr>
          <a:xfrm>
            <a:off x="7141029" y="1592940"/>
            <a:ext cx="4876800" cy="3657600"/>
          </a:xfrm>
          <a:prstGeom prst="rect">
            <a:avLst/>
          </a:prstGeom>
        </p:spPr>
      </p:pic>
    </p:spTree>
    <p:extLst>
      <p:ext uri="{BB962C8B-B14F-4D97-AF65-F5344CB8AC3E}">
        <p14:creationId xmlns:p14="http://schemas.microsoft.com/office/powerpoint/2010/main" val="89566237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Nimble: Outlook app demo</a:t>
            </a:r>
            <a:endParaRPr lang="en-US" sz="4800" dirty="0"/>
          </a:p>
        </p:txBody>
      </p:sp>
      <p:sp>
        <p:nvSpPr>
          <p:cNvPr id="3" name="Text Placeholder 2"/>
          <p:cNvSpPr>
            <a:spLocks noGrp="1"/>
          </p:cNvSpPr>
          <p:nvPr>
            <p:ph type="body" sz="quarter" idx="10"/>
          </p:nvPr>
        </p:nvSpPr>
        <p:spPr>
          <a:xfrm>
            <a:off x="519112" y="1587062"/>
            <a:ext cx="5434013" cy="2632513"/>
          </a:xfrm>
        </p:spPr>
        <p:txBody>
          <a:bodyPr/>
          <a:lstStyle/>
          <a:p>
            <a:r>
              <a:rPr lang="en-US" sz="2400" dirty="0" smtClean="0"/>
              <a:t>Great tool to integrate contacts across LinkedIn, Facebook, Twitter and Google. </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val="0"/>
              </a:ext>
            </a:extLst>
          </a:blip>
          <a:srcRect b="9297"/>
          <a:stretch/>
        </p:blipFill>
        <p:spPr>
          <a:xfrm>
            <a:off x="6684102" y="1587061"/>
            <a:ext cx="5381988" cy="3661213"/>
          </a:xfrm>
          <a:prstGeom prst="rect">
            <a:avLst/>
          </a:prstGeom>
          <a:ln w="12700">
            <a:solidFill>
              <a:schemeClr val="bg1">
                <a:lumMod val="50000"/>
              </a:schemeClr>
            </a:solidFill>
          </a:ln>
        </p:spPr>
      </p:pic>
    </p:spTree>
    <p:extLst>
      <p:ext uri="{BB962C8B-B14F-4D97-AF65-F5344CB8AC3E}">
        <p14:creationId xmlns:p14="http://schemas.microsoft.com/office/powerpoint/2010/main" val="352057250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3" y="1447798"/>
            <a:ext cx="6986587" cy="3790951"/>
          </a:xfrm>
        </p:spPr>
        <p:txBody>
          <a:bodyPr/>
          <a:lstStyle/>
          <a:p>
            <a:r>
              <a:rPr lang="en-US" sz="2400" dirty="0" smtClean="0"/>
              <a:t>Popular ISV: 5,000+ customers in 90 countries</a:t>
            </a:r>
          </a:p>
          <a:p>
            <a:endParaRPr lang="en-US" sz="1600" dirty="0" smtClean="0"/>
          </a:p>
          <a:p>
            <a:r>
              <a:rPr lang="en-US" sz="2400" dirty="0" smtClean="0"/>
              <a:t>High Product ROI </a:t>
            </a:r>
            <a:r>
              <a:rPr lang="en-US" sz="1800" dirty="0" smtClean="0"/>
              <a:t>(Forrester Total Impact Study Oct ‘14)</a:t>
            </a:r>
          </a:p>
          <a:p>
            <a:pPr lvl="1"/>
            <a:r>
              <a:rPr lang="en-US" sz="1600" dirty="0" smtClean="0"/>
              <a:t>60% faster Workflow creation vs Visual Studio or SP</a:t>
            </a:r>
          </a:p>
          <a:p>
            <a:pPr lvl="1"/>
            <a:r>
              <a:rPr lang="en-US" sz="1600" dirty="0" smtClean="0"/>
              <a:t>10-15% productivity gains from non-IT FTEs doing workflow</a:t>
            </a:r>
          </a:p>
          <a:p>
            <a:pPr lvl="1"/>
            <a:r>
              <a:rPr lang="en-US" sz="1600" dirty="0" smtClean="0"/>
              <a:t>10.5 mo. payback on cost</a:t>
            </a:r>
          </a:p>
          <a:p>
            <a:pPr lvl="1"/>
            <a:endParaRPr lang="en-US" sz="1600" dirty="0"/>
          </a:p>
          <a:p>
            <a:r>
              <a:rPr lang="en-US" sz="2400" dirty="0"/>
              <a:t>Must install </a:t>
            </a:r>
            <a:r>
              <a:rPr lang="en-US" sz="2400" dirty="0" smtClean="0"/>
              <a:t>to </a:t>
            </a:r>
            <a:r>
              <a:rPr lang="en-US" sz="2400" dirty="0"/>
              <a:t>specific SP site </a:t>
            </a:r>
            <a:r>
              <a:rPr lang="en-US" sz="2400" dirty="0" smtClean="0"/>
              <a:t>w/Site </a:t>
            </a:r>
            <a:r>
              <a:rPr lang="en-US" sz="2400" dirty="0"/>
              <a:t>Admin </a:t>
            </a:r>
            <a:r>
              <a:rPr lang="en-US" sz="2400" dirty="0" smtClean="0"/>
              <a:t>privileges</a:t>
            </a:r>
          </a:p>
          <a:p>
            <a:endParaRPr lang="en-US" sz="1600" dirty="0"/>
          </a:p>
          <a:p>
            <a:r>
              <a:rPr lang="en-US" sz="2400" dirty="0"/>
              <a:t>Workflow is Provider hosted in Azure</a:t>
            </a:r>
          </a:p>
          <a:p>
            <a:endParaRPr lang="en-US" sz="32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5" name="Picture 4"/>
          <p:cNvPicPr>
            <a:picLocks noChangeAspect="1"/>
          </p:cNvPicPr>
          <p:nvPr/>
        </p:nvPicPr>
        <p:blipFill>
          <a:blip r:embed="rId2"/>
          <a:stretch>
            <a:fillRect/>
          </a:stretch>
        </p:blipFill>
        <p:spPr>
          <a:xfrm>
            <a:off x="7209006" y="1447798"/>
            <a:ext cx="4895512" cy="3676207"/>
          </a:xfrm>
          <a:prstGeom prst="rect">
            <a:avLst/>
          </a:prstGeom>
        </p:spPr>
      </p:pic>
      <p:sp>
        <p:nvSpPr>
          <p:cNvPr id="7" name="Title 1"/>
          <p:cNvSpPr>
            <a:spLocks noGrp="1"/>
          </p:cNvSpPr>
          <p:nvPr>
            <p:ph type="title"/>
          </p:nvPr>
        </p:nvSpPr>
        <p:spPr>
          <a:xfrm>
            <a:off x="519112" y="228600"/>
            <a:ext cx="11494212" cy="747897"/>
          </a:xfrm>
        </p:spPr>
        <p:txBody>
          <a:bodyPr/>
          <a:lstStyle/>
          <a:p>
            <a:r>
              <a:rPr lang="en-US" sz="4400" dirty="0" err="1" smtClean="0"/>
              <a:t>Nintex</a:t>
            </a:r>
            <a:r>
              <a:rPr lang="en-US" sz="4400" dirty="0" smtClean="0"/>
              <a:t> Forms &amp; Workflow: 2 SharePoint app demos</a:t>
            </a:r>
            <a:endParaRPr lang="en-US" sz="4400" dirty="0"/>
          </a:p>
        </p:txBody>
      </p:sp>
    </p:spTree>
    <p:extLst>
      <p:ext uri="{BB962C8B-B14F-4D97-AF65-F5344CB8AC3E}">
        <p14:creationId xmlns:p14="http://schemas.microsoft.com/office/powerpoint/2010/main" val="146407059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App Types of the future</a:t>
            </a:r>
            <a:endParaRPr lang="en-US" dirty="0"/>
          </a:p>
        </p:txBody>
      </p:sp>
      <p:sp>
        <p:nvSpPr>
          <p:cNvPr id="3" name="Text Placeholder 2"/>
          <p:cNvSpPr>
            <a:spLocks noGrp="1"/>
          </p:cNvSpPr>
          <p:nvPr>
            <p:ph type="body" sz="quarter" idx="10"/>
          </p:nvPr>
        </p:nvSpPr>
        <p:spPr>
          <a:xfrm>
            <a:off x="519112" y="1250851"/>
            <a:ext cx="11311817" cy="2406750"/>
          </a:xfrm>
        </p:spPr>
        <p:txBody>
          <a:bodyPr/>
          <a:lstStyle/>
          <a:p>
            <a:r>
              <a:rPr lang="en-US" sz="2000" dirty="0" smtClean="0"/>
              <a:t>“Suite-level” extensions registered with Azure AD</a:t>
            </a:r>
          </a:p>
          <a:p>
            <a:pPr lvl="1"/>
            <a:r>
              <a:rPr lang="en-US" sz="1600" dirty="0" smtClean="0"/>
              <a:t>Store provisioning to start in H1 2015, starting with Free</a:t>
            </a:r>
          </a:p>
          <a:p>
            <a:pPr lvl="1"/>
            <a:r>
              <a:rPr lang="en-US" sz="1600" dirty="0" smtClean="0"/>
              <a:t>Seller Dashboard submission much the same</a:t>
            </a:r>
          </a:p>
          <a:p>
            <a:pPr lvl="1"/>
            <a:r>
              <a:rPr lang="en-US" sz="1600" dirty="0" smtClean="0"/>
              <a:t>365-specific app Store to surface within Office 365 App Launcher</a:t>
            </a:r>
            <a:endParaRPr lang="en-US" sz="1600" dirty="0"/>
          </a:p>
          <a:p>
            <a:endParaRPr lang="en-US" sz="2000" dirty="0" smtClean="0"/>
          </a:p>
          <a:p>
            <a:r>
              <a:rPr lang="en-US" sz="2000" dirty="0" smtClean="0"/>
              <a:t>365 extensions will be “first class citizens” within Office 365, greatly increasing their visibility and use</a:t>
            </a:r>
          </a:p>
          <a:p>
            <a:endParaRPr lang="en-US" sz="2000" dirty="0" smtClean="0"/>
          </a:p>
          <a:p>
            <a:r>
              <a:rPr lang="en-US" sz="2000" dirty="0" smtClean="0"/>
              <a:t>Future Stores may surface Azure Single Sign On web solutions</a:t>
            </a:r>
            <a:endParaRPr lang="en-US" sz="5400" u="sng"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935" y="3841518"/>
            <a:ext cx="6948831" cy="3016482"/>
          </a:xfrm>
          <a:prstGeom prst="rect">
            <a:avLst/>
          </a:prstGeom>
        </p:spPr>
      </p:pic>
    </p:spTree>
    <p:extLst>
      <p:ext uri="{BB962C8B-B14F-4D97-AF65-F5344CB8AC3E}">
        <p14:creationId xmlns:p14="http://schemas.microsoft.com/office/powerpoint/2010/main" val="1060724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
        <p:nvSpPr>
          <p:cNvPr id="6" name="Text Placeholder 1"/>
          <p:cNvSpPr txBox="1">
            <a:spLocks/>
          </p:cNvSpPr>
          <p:nvPr/>
        </p:nvSpPr>
        <p:spPr>
          <a:xfrm>
            <a:off x="4982183" y="1872371"/>
            <a:ext cx="7346043" cy="3654820"/>
          </a:xfrm>
          <a:prstGeom prst="rect">
            <a:avLst/>
          </a:prstGeom>
        </p:spPr>
        <p:txBody>
          <a:bodyPr vert="horz" wrap="square" lIns="182880" tIns="146304" rIns="182880" bIns="146304" rtlCol="0" anchor="ctr">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lang="en-US" sz="3528" kern="1200" spc="-70" baseline="0" dirty="0" smtClean="0">
                <a:gradFill>
                  <a:gsLst>
                    <a:gs pos="1299">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399"/>
              </a:spcBef>
            </a:pPr>
            <a:r>
              <a:rPr lang="en-US" dirty="0" smtClean="0">
                <a:gradFill>
                  <a:gsLst>
                    <a:gs pos="100000">
                      <a:schemeClr val="bg2"/>
                    </a:gs>
                    <a:gs pos="0">
                      <a:schemeClr val="bg2"/>
                    </a:gs>
                  </a:gsLst>
                  <a:lin ang="5400000" scaled="0"/>
                </a:gradFill>
              </a:rPr>
              <a:t>App Types Supported in the Store</a:t>
            </a:r>
          </a:p>
          <a:p>
            <a:pPr>
              <a:spcBef>
                <a:spcPts val="2399"/>
              </a:spcBef>
            </a:pPr>
            <a:r>
              <a:rPr lang="en-US" dirty="0" smtClean="0">
                <a:gradFill>
                  <a:gsLst>
                    <a:gs pos="100000">
                      <a:schemeClr val="bg2"/>
                    </a:gs>
                    <a:gs pos="0">
                      <a:schemeClr val="bg2"/>
                    </a:gs>
                  </a:gsLst>
                  <a:lin ang="5400000" scaled="0"/>
                </a:gradFill>
              </a:rPr>
              <a:t>Architecture of Store Apps</a:t>
            </a:r>
          </a:p>
          <a:p>
            <a:pPr>
              <a:spcBef>
                <a:spcPts val="2399"/>
              </a:spcBef>
            </a:pPr>
            <a:r>
              <a:rPr lang="en-US" dirty="0" smtClean="0">
                <a:gradFill>
                  <a:gsLst>
                    <a:gs pos="100000">
                      <a:schemeClr val="bg2"/>
                    </a:gs>
                    <a:gs pos="0">
                      <a:schemeClr val="bg2"/>
                    </a:gs>
                  </a:gsLst>
                  <a:lin ang="5400000" scaled="0"/>
                </a:gradFill>
              </a:rPr>
              <a:t>Demo-fest:</a:t>
            </a:r>
          </a:p>
          <a:p>
            <a:pPr lvl="1"/>
            <a:r>
              <a:rPr lang="en-US" sz="2000" dirty="0" smtClean="0"/>
              <a:t>Poll Everywhere</a:t>
            </a:r>
          </a:p>
          <a:p>
            <a:pPr lvl="1"/>
            <a:r>
              <a:rPr lang="en-US" sz="2000" dirty="0" smtClean="0"/>
              <a:t>DocuSign</a:t>
            </a:r>
          </a:p>
          <a:p>
            <a:pPr lvl="1"/>
            <a:r>
              <a:rPr lang="en-US" sz="2000" dirty="0" smtClean="0"/>
              <a:t>Nimble</a:t>
            </a:r>
          </a:p>
          <a:p>
            <a:pPr lvl="1"/>
            <a:r>
              <a:rPr lang="en-US" sz="2000" dirty="0" err="1" smtClean="0"/>
              <a:t>Nintex</a:t>
            </a:r>
            <a:endParaRPr lang="en-US" sz="2000" dirty="0" smtClean="0"/>
          </a:p>
          <a:p>
            <a:pPr lvl="1"/>
            <a:endParaRPr lang="en-US" sz="2000" dirty="0" smtClean="0"/>
          </a:p>
        </p:txBody>
      </p:sp>
    </p:spTree>
    <p:extLst>
      <p:ext uri="{BB962C8B-B14F-4D97-AF65-F5344CB8AC3E}">
        <p14:creationId xmlns:p14="http://schemas.microsoft.com/office/powerpoint/2010/main" val="271964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892787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35440" y="1599351"/>
            <a:ext cx="7346043" cy="3654820"/>
          </a:xfrm>
        </p:spPr>
        <p:txBody>
          <a:bodyPr/>
          <a:lstStyle/>
          <a:p>
            <a:pPr>
              <a:spcBef>
                <a:spcPts val="2399"/>
              </a:spcBef>
            </a:pPr>
            <a:r>
              <a:rPr lang="en-US" dirty="0" smtClean="0">
                <a:gradFill>
                  <a:gsLst>
                    <a:gs pos="100000">
                      <a:schemeClr val="bg2"/>
                    </a:gs>
                    <a:gs pos="0">
                      <a:schemeClr val="bg2"/>
                    </a:gs>
                  </a:gsLst>
                  <a:lin ang="5400000" scaled="0"/>
                </a:gradFill>
              </a:rPr>
              <a:t>App Types Supported in the Store</a:t>
            </a:r>
          </a:p>
          <a:p>
            <a:pPr>
              <a:spcBef>
                <a:spcPts val="2399"/>
              </a:spcBef>
            </a:pPr>
            <a:r>
              <a:rPr lang="en-US" dirty="0" smtClean="0">
                <a:gradFill>
                  <a:gsLst>
                    <a:gs pos="100000">
                      <a:schemeClr val="bg2"/>
                    </a:gs>
                    <a:gs pos="0">
                      <a:schemeClr val="bg2"/>
                    </a:gs>
                  </a:gsLst>
                  <a:lin ang="5400000" scaled="0"/>
                </a:gradFill>
              </a:rPr>
              <a:t>Architecture of Store Apps</a:t>
            </a:r>
          </a:p>
          <a:p>
            <a:pPr>
              <a:spcBef>
                <a:spcPts val="2399"/>
              </a:spcBef>
            </a:pPr>
            <a:r>
              <a:rPr lang="en-US" dirty="0" smtClean="0">
                <a:gradFill>
                  <a:gsLst>
                    <a:gs pos="100000">
                      <a:schemeClr val="bg2"/>
                    </a:gs>
                    <a:gs pos="0">
                      <a:schemeClr val="bg2"/>
                    </a:gs>
                  </a:gsLst>
                  <a:lin ang="5400000" scaled="0"/>
                </a:gradFill>
              </a:rPr>
              <a:t>Demo-fest:</a:t>
            </a:r>
            <a:endParaRPr lang="en-US" dirty="0">
              <a:gradFill>
                <a:gsLst>
                  <a:gs pos="100000">
                    <a:schemeClr val="bg2"/>
                  </a:gs>
                  <a:gs pos="0">
                    <a:schemeClr val="bg2"/>
                  </a:gs>
                </a:gsLst>
                <a:lin ang="5400000" scaled="0"/>
              </a:gradFill>
            </a:endParaRPr>
          </a:p>
          <a:p>
            <a:pPr lvl="1"/>
            <a:r>
              <a:rPr lang="en-US" sz="2000" dirty="0"/>
              <a:t>Poll Everywhere</a:t>
            </a:r>
          </a:p>
          <a:p>
            <a:pPr lvl="1"/>
            <a:r>
              <a:rPr lang="en-US" sz="2000" dirty="0" smtClean="0"/>
              <a:t>DocuSign</a:t>
            </a:r>
            <a:endParaRPr lang="en-US" sz="2000" dirty="0"/>
          </a:p>
          <a:p>
            <a:pPr lvl="1"/>
            <a:r>
              <a:rPr lang="en-US" sz="2000" dirty="0" smtClean="0"/>
              <a:t>Nimble</a:t>
            </a:r>
            <a:endParaRPr lang="en-US" sz="2000" dirty="0"/>
          </a:p>
          <a:p>
            <a:pPr lvl="1"/>
            <a:r>
              <a:rPr lang="en-US" sz="2000" dirty="0" err="1" smtClean="0"/>
              <a:t>Nintex</a:t>
            </a:r>
            <a:endParaRPr lang="en-US" sz="2000" dirty="0" smtClean="0"/>
          </a:p>
          <a:p>
            <a:pPr lvl="1"/>
            <a:endParaRPr lang="en-US" sz="2000"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428725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your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
        <p:nvSpPr>
          <p:cNvPr id="6" name="Slide Number Placeholder 5"/>
          <p:cNvSpPr>
            <a:spLocks noGrp="1"/>
          </p:cNvSpPr>
          <p:nvPr>
            <p:ph type="sldNum" sz="quarter" idx="12"/>
          </p:nvPr>
        </p:nvSpPr>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177593379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697693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4273684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 App Types Supported in the Store</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80582343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437" y="229189"/>
            <a:ext cx="11149013" cy="747596"/>
          </a:xfrm>
        </p:spPr>
        <p:txBody>
          <a:bodyPr/>
          <a:lstStyle/>
          <a:p>
            <a:r>
              <a:rPr lang="en-US" sz="4800" dirty="0" smtClean="0"/>
              <a:t>Office 2013 development </a:t>
            </a:r>
            <a:r>
              <a:rPr lang="en-US" sz="4800" dirty="0"/>
              <a:t>o</a:t>
            </a:r>
            <a:r>
              <a:rPr lang="en-US" sz="4800" dirty="0" smtClean="0"/>
              <a:t>ptions</a:t>
            </a:r>
            <a:endParaRPr lang="en-US" sz="4800" dirty="0"/>
          </a:p>
        </p:txBody>
      </p:sp>
      <p:grpSp>
        <p:nvGrpSpPr>
          <p:cNvPr id="67" name="Group 66"/>
          <p:cNvGrpSpPr/>
          <p:nvPr/>
        </p:nvGrpSpPr>
        <p:grpSpPr>
          <a:xfrm>
            <a:off x="285437" y="1192794"/>
            <a:ext cx="3825068" cy="5063255"/>
            <a:chOff x="157886" y="1463271"/>
            <a:chExt cx="3902785" cy="5166129"/>
          </a:xfrm>
        </p:grpSpPr>
        <p:sp>
          <p:nvSpPr>
            <p:cNvPr id="68" name="Rectangle 67"/>
            <p:cNvSpPr/>
            <p:nvPr/>
          </p:nvSpPr>
          <p:spPr>
            <a:xfrm>
              <a:off x="157886"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79238" tIns="143391" rIns="179238" bIns="143391" anchor="t"/>
            <a:lstStyle/>
            <a:p>
              <a:pPr defTabSz="914091">
                <a:lnSpc>
                  <a:spcPct val="90000"/>
                </a:lnSpc>
                <a:spcBef>
                  <a:spcPts val="784"/>
                </a:spcBef>
              </a:pPr>
              <a:r>
                <a:rPr lang="en-US" sz="3200" dirty="0">
                  <a:gradFill>
                    <a:gsLst>
                      <a:gs pos="1250">
                        <a:srgbClr val="FFFFFF"/>
                      </a:gs>
                      <a:gs pos="100000">
                        <a:srgbClr val="FFFFFF"/>
                      </a:gs>
                    </a:gsLst>
                    <a:lin ang="5400000" scaled="0"/>
                  </a:gradFill>
                  <a:latin typeface="Segoe UI Light"/>
                </a:rPr>
                <a:t>Pre-Office 2013 </a:t>
              </a:r>
              <a:r>
                <a:rPr lang="en-US" sz="3200" dirty="0" smtClean="0">
                  <a:gradFill>
                    <a:gsLst>
                      <a:gs pos="1250">
                        <a:srgbClr val="FFFFFF"/>
                      </a:gs>
                      <a:gs pos="100000">
                        <a:srgbClr val="FFFFFF"/>
                      </a:gs>
                    </a:gsLst>
                    <a:lin ang="5400000" scaled="0"/>
                  </a:gradFill>
                  <a:latin typeface="Segoe UI Light"/>
                </a:rPr>
                <a:t>(</a:t>
              </a:r>
              <a:r>
                <a:rPr lang="en-US" sz="3200" u="sng" dirty="0" smtClean="0">
                  <a:gradFill>
                    <a:gsLst>
                      <a:gs pos="1250">
                        <a:srgbClr val="FFFFFF"/>
                      </a:gs>
                      <a:gs pos="100000">
                        <a:srgbClr val="FFFFFF"/>
                      </a:gs>
                    </a:gsLst>
                    <a:lin ang="5400000" scaled="0"/>
                  </a:gradFill>
                  <a:latin typeface="Segoe UI Light"/>
                </a:rPr>
                <a:t>not</a:t>
              </a:r>
              <a:r>
                <a:rPr lang="en-US" sz="3200" dirty="0" smtClean="0">
                  <a:gradFill>
                    <a:gsLst>
                      <a:gs pos="1250">
                        <a:srgbClr val="FFFFFF"/>
                      </a:gs>
                      <a:gs pos="100000">
                        <a:srgbClr val="FFFFFF"/>
                      </a:gs>
                    </a:gsLst>
                    <a:lin ang="5400000" scaled="0"/>
                  </a:gradFill>
                  <a:latin typeface="Segoe UI Light"/>
                </a:rPr>
                <a:t> supported in Store) </a:t>
              </a:r>
              <a:endParaRPr lang="en-US" sz="3200" dirty="0">
                <a:gradFill>
                  <a:gsLst>
                    <a:gs pos="1250">
                      <a:srgbClr val="FFFFFF"/>
                    </a:gs>
                    <a:gs pos="100000">
                      <a:srgbClr val="FFFFFF"/>
                    </a:gs>
                  </a:gsLst>
                  <a:lin ang="5400000" scaled="0"/>
                </a:gradFill>
                <a:latin typeface="Segoe UI Light"/>
              </a:endParaRPr>
            </a:p>
          </p:txBody>
        </p:sp>
        <p:sp>
          <p:nvSpPr>
            <p:cNvPr id="69" name="Oval 28"/>
            <p:cNvSpPr/>
            <p:nvPr/>
          </p:nvSpPr>
          <p:spPr>
            <a:xfrm>
              <a:off x="239032" y="2974671"/>
              <a:ext cx="3740492"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Extending Office ribbon</a:t>
              </a:r>
            </a:p>
          </p:txBody>
        </p:sp>
        <p:sp>
          <p:nvSpPr>
            <p:cNvPr id="70" name="Oval 28"/>
            <p:cNvSpPr/>
            <p:nvPr/>
          </p:nvSpPr>
          <p:spPr>
            <a:xfrm>
              <a:off x="239032" y="3890186"/>
              <a:ext cx="3740492"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COM add-in</a:t>
              </a:r>
            </a:p>
          </p:txBody>
        </p:sp>
        <p:sp>
          <p:nvSpPr>
            <p:cNvPr id="71" name="Oval 28"/>
            <p:cNvSpPr/>
            <p:nvPr/>
          </p:nvSpPr>
          <p:spPr>
            <a:xfrm>
              <a:off x="239032" y="4804539"/>
              <a:ext cx="3740492"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Macro</a:t>
              </a:r>
            </a:p>
          </p:txBody>
        </p:sp>
        <p:sp>
          <p:nvSpPr>
            <p:cNvPr id="72" name="Oval 28"/>
            <p:cNvSpPr/>
            <p:nvPr/>
          </p:nvSpPr>
          <p:spPr>
            <a:xfrm>
              <a:off x="239032" y="5723598"/>
              <a:ext cx="3740492"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VSTO</a:t>
              </a:r>
            </a:p>
          </p:txBody>
        </p:sp>
      </p:grpSp>
      <p:sp>
        <p:nvSpPr>
          <p:cNvPr id="30" name="Freeform 29"/>
          <p:cNvSpPr>
            <a:spLocks noChangeAspect="1" noEditPoints="1"/>
          </p:cNvSpPr>
          <p:nvPr/>
        </p:nvSpPr>
        <p:spPr bwMode="auto">
          <a:xfrm>
            <a:off x="10878888" y="1624812"/>
            <a:ext cx="292531" cy="308634"/>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grpSp>
        <p:nvGrpSpPr>
          <p:cNvPr id="4" name="Group 3"/>
          <p:cNvGrpSpPr/>
          <p:nvPr/>
        </p:nvGrpSpPr>
        <p:grpSpPr>
          <a:xfrm>
            <a:off x="4201414" y="1192794"/>
            <a:ext cx="3825068" cy="5063255"/>
            <a:chOff x="4286777" y="1215621"/>
            <a:chExt cx="3902785" cy="5166129"/>
          </a:xfrm>
        </p:grpSpPr>
        <p:grpSp>
          <p:nvGrpSpPr>
            <p:cNvPr id="79" name="Group 78"/>
            <p:cNvGrpSpPr/>
            <p:nvPr/>
          </p:nvGrpSpPr>
          <p:grpSpPr>
            <a:xfrm>
              <a:off x="4286777" y="1215621"/>
              <a:ext cx="3902785" cy="5166129"/>
              <a:chOff x="4153427" y="1463271"/>
              <a:chExt cx="3902785" cy="5166129"/>
            </a:xfrm>
          </p:grpSpPr>
          <p:sp>
            <p:nvSpPr>
              <p:cNvPr id="80" name="Rectangle 79"/>
              <p:cNvSpPr/>
              <p:nvPr/>
            </p:nvSpPr>
            <p:spPr>
              <a:xfrm>
                <a:off x="415342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79238" tIns="143391" rIns="179238" bIns="143391" anchor="t"/>
              <a:lstStyle/>
              <a:p>
                <a:pPr defTabSz="914091">
                  <a:lnSpc>
                    <a:spcPct val="90000"/>
                  </a:lnSpc>
                  <a:spcBef>
                    <a:spcPts val="784"/>
                  </a:spcBef>
                </a:pPr>
                <a:r>
                  <a:rPr lang="en-US" sz="3200" dirty="0">
                    <a:gradFill>
                      <a:gsLst>
                        <a:gs pos="1250">
                          <a:srgbClr val="FFFFFF"/>
                        </a:gs>
                        <a:gs pos="100000">
                          <a:srgbClr val="FFFFFF"/>
                        </a:gs>
                      </a:gsLst>
                      <a:lin ang="5400000" scaled="0"/>
                    </a:gradFill>
                    <a:latin typeface="Segoe UI Light"/>
                  </a:rPr>
                  <a:t>Office 2013 desktop </a:t>
                </a:r>
                <a:r>
                  <a:rPr lang="en-US" sz="3200" dirty="0" smtClean="0">
                    <a:gradFill>
                      <a:gsLst>
                        <a:gs pos="1250">
                          <a:srgbClr val="FFFFFF"/>
                        </a:gs>
                        <a:gs pos="100000">
                          <a:srgbClr val="FFFFFF"/>
                        </a:gs>
                      </a:gsLst>
                      <a:lin ang="5400000" scaled="0"/>
                    </a:gradFill>
                    <a:latin typeface="Segoe UI Light"/>
                  </a:rPr>
                  <a:t>app (Store support)</a:t>
                </a:r>
                <a:endParaRPr lang="en-US" sz="3200" dirty="0">
                  <a:gradFill>
                    <a:gsLst>
                      <a:gs pos="1250">
                        <a:srgbClr val="FFFFFF"/>
                      </a:gs>
                      <a:gs pos="100000">
                        <a:srgbClr val="FFFFFF"/>
                      </a:gs>
                    </a:gsLst>
                    <a:lin ang="5400000" scaled="0"/>
                  </a:gradFill>
                  <a:latin typeface="Segoe UI Light"/>
                </a:endParaRPr>
              </a:p>
            </p:txBody>
          </p:sp>
          <p:sp>
            <p:nvSpPr>
              <p:cNvPr id="81" name="Oval 28"/>
              <p:cNvSpPr/>
              <p:nvPr/>
            </p:nvSpPr>
            <p:spPr>
              <a:xfrm>
                <a:off x="4248251" y="2974671"/>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Task pane app</a:t>
                </a:r>
              </a:p>
            </p:txBody>
          </p:sp>
          <p:sp>
            <p:nvSpPr>
              <p:cNvPr id="82" name="Oval 28"/>
              <p:cNvSpPr/>
              <p:nvPr/>
            </p:nvSpPr>
            <p:spPr>
              <a:xfrm>
                <a:off x="4248251" y="3890186"/>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Content app</a:t>
                </a:r>
              </a:p>
            </p:txBody>
          </p:sp>
          <p:sp>
            <p:nvSpPr>
              <p:cNvPr id="83" name="Oval 28"/>
              <p:cNvSpPr/>
              <p:nvPr/>
            </p:nvSpPr>
            <p:spPr>
              <a:xfrm>
                <a:off x="4252711" y="4804539"/>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Mail app</a:t>
                </a:r>
              </a:p>
            </p:txBody>
          </p:sp>
          <p:sp>
            <p:nvSpPr>
              <p:cNvPr id="84" name="Freeform 83"/>
              <p:cNvSpPr>
                <a:spLocks noChangeAspect="1" noEditPoints="1"/>
              </p:cNvSpPr>
              <p:nvPr/>
            </p:nvSpPr>
            <p:spPr bwMode="auto">
              <a:xfrm>
                <a:off x="7359056" y="4999193"/>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sp>
            <p:nvSpPr>
              <p:cNvPr id="85" name="Freeform 84"/>
              <p:cNvSpPr>
                <a:spLocks noChangeAspect="1" noEditPoints="1"/>
              </p:cNvSpPr>
              <p:nvPr/>
            </p:nvSpPr>
            <p:spPr bwMode="auto">
              <a:xfrm>
                <a:off x="6792353" y="4055118"/>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grpSp>
            <p:nvGrpSpPr>
              <p:cNvPr id="86" name="Group 85"/>
              <p:cNvGrpSpPr/>
              <p:nvPr/>
            </p:nvGrpSpPr>
            <p:grpSpPr>
              <a:xfrm>
                <a:off x="7122344" y="3062394"/>
                <a:ext cx="722852" cy="663801"/>
                <a:chOff x="6929441" y="2984170"/>
                <a:chExt cx="839588" cy="771001"/>
              </a:xfrm>
            </p:grpSpPr>
            <p:sp>
              <p:nvSpPr>
                <p:cNvPr id="87" name="Freeform 86"/>
                <p:cNvSpPr>
                  <a:spLocks noChangeAspect="1" noEditPoints="1"/>
                </p:cNvSpPr>
                <p:nvPr/>
              </p:nvSpPr>
              <p:spPr bwMode="auto">
                <a:xfrm>
                  <a:off x="6937393" y="2984170"/>
                  <a:ext cx="346677" cy="36576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sp>
              <p:nvSpPr>
                <p:cNvPr id="88" name="Freeform 87"/>
                <p:cNvSpPr>
                  <a:spLocks noChangeAspect="1" noEditPoints="1"/>
                </p:cNvSpPr>
                <p:nvPr/>
              </p:nvSpPr>
              <p:spPr bwMode="auto">
                <a:xfrm>
                  <a:off x="6929441" y="3389411"/>
                  <a:ext cx="362580" cy="365760"/>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sp>
              <p:nvSpPr>
                <p:cNvPr id="89" name="Freeform 88"/>
                <p:cNvSpPr>
                  <a:spLocks noChangeAspect="1" noEditPoints="1"/>
                </p:cNvSpPr>
                <p:nvPr/>
              </p:nvSpPr>
              <p:spPr bwMode="auto">
                <a:xfrm>
                  <a:off x="7404866" y="2984170"/>
                  <a:ext cx="362566" cy="365760"/>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403270" y="3389411"/>
                  <a:ext cx="365759" cy="365760"/>
                </a:xfrm>
                <a:prstGeom prst="rect">
                  <a:avLst/>
                </a:prstGeom>
              </p:spPr>
            </p:pic>
          </p:grpSp>
        </p:grpSp>
        <p:sp>
          <p:nvSpPr>
            <p:cNvPr id="31" name="Freeform 30"/>
            <p:cNvSpPr>
              <a:spLocks noChangeAspect="1" noEditPoints="1"/>
            </p:cNvSpPr>
            <p:nvPr/>
          </p:nvSpPr>
          <p:spPr bwMode="auto">
            <a:xfrm>
              <a:off x="7494360" y="3829147"/>
              <a:ext cx="481449" cy="485672"/>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grpSp>
      <p:sp>
        <p:nvSpPr>
          <p:cNvPr id="32" name="Freeform 31"/>
          <p:cNvSpPr>
            <a:spLocks noChangeAspect="1" noEditPoints="1"/>
          </p:cNvSpPr>
          <p:nvPr/>
        </p:nvSpPr>
        <p:spPr bwMode="auto">
          <a:xfrm>
            <a:off x="10865480" y="1995137"/>
            <a:ext cx="305939" cy="308634"/>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pic>
        <p:nvPicPr>
          <p:cNvPr id="33" name="Picture 3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374240" y="2023655"/>
            <a:ext cx="308633" cy="308634"/>
          </a:xfrm>
          <a:prstGeom prst="rect">
            <a:avLst/>
          </a:prstGeom>
        </p:spPr>
      </p:pic>
      <p:grpSp>
        <p:nvGrpSpPr>
          <p:cNvPr id="5" name="Group 4"/>
          <p:cNvGrpSpPr/>
          <p:nvPr/>
        </p:nvGrpSpPr>
        <p:grpSpPr>
          <a:xfrm>
            <a:off x="8117390" y="1192794"/>
            <a:ext cx="3825068" cy="5063255"/>
            <a:chOff x="8282317" y="1215621"/>
            <a:chExt cx="3902785" cy="5166129"/>
          </a:xfrm>
        </p:grpSpPr>
        <p:grpSp>
          <p:nvGrpSpPr>
            <p:cNvPr id="73" name="Group 72"/>
            <p:cNvGrpSpPr/>
            <p:nvPr/>
          </p:nvGrpSpPr>
          <p:grpSpPr>
            <a:xfrm>
              <a:off x="8282317" y="1215621"/>
              <a:ext cx="3902785" cy="5166129"/>
              <a:chOff x="8148967" y="1463271"/>
              <a:chExt cx="3902785" cy="5166129"/>
            </a:xfrm>
          </p:grpSpPr>
          <p:sp>
            <p:nvSpPr>
              <p:cNvPr id="74" name="Rectangle 73"/>
              <p:cNvSpPr/>
              <p:nvPr/>
            </p:nvSpPr>
            <p:spPr>
              <a:xfrm>
                <a:off x="814896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79238" tIns="143391" rIns="179238" bIns="143391" anchor="t"/>
              <a:lstStyle/>
              <a:p>
                <a:pPr defTabSz="914091">
                  <a:lnSpc>
                    <a:spcPct val="90000"/>
                  </a:lnSpc>
                  <a:spcBef>
                    <a:spcPts val="784"/>
                  </a:spcBef>
                </a:pPr>
                <a:r>
                  <a:rPr lang="en-US" sz="3200" dirty="0">
                    <a:gradFill>
                      <a:gsLst>
                        <a:gs pos="1250">
                          <a:srgbClr val="FFFFFF"/>
                        </a:gs>
                        <a:gs pos="100000">
                          <a:srgbClr val="FFFFFF"/>
                        </a:gs>
                      </a:gsLst>
                      <a:lin ang="5400000" scaled="0"/>
                    </a:gradFill>
                    <a:latin typeface="Segoe UI Light"/>
                  </a:rPr>
                  <a:t>Office 2013 </a:t>
                </a:r>
                <a:r>
                  <a:rPr lang="en-US" sz="3200" dirty="0" smtClean="0">
                    <a:gradFill>
                      <a:gsLst>
                        <a:gs pos="1250">
                          <a:srgbClr val="FFFFFF"/>
                        </a:gs>
                        <a:gs pos="100000">
                          <a:srgbClr val="FFFFFF"/>
                        </a:gs>
                      </a:gsLst>
                      <a:lin ang="5400000" scaled="0"/>
                    </a:gradFill>
                    <a:latin typeface="Segoe UI Light"/>
                  </a:rPr>
                  <a:t>web app (Store support)</a:t>
                </a:r>
                <a:endParaRPr lang="en-US" sz="3200" dirty="0">
                  <a:gradFill>
                    <a:gsLst>
                      <a:gs pos="1250">
                        <a:srgbClr val="FFFFFF"/>
                      </a:gs>
                      <a:gs pos="100000">
                        <a:srgbClr val="FFFFFF"/>
                      </a:gs>
                    </a:gsLst>
                    <a:lin ang="5400000" scaled="0"/>
                  </a:gradFill>
                  <a:latin typeface="Segoe UI Light"/>
                </a:endParaRPr>
              </a:p>
            </p:txBody>
          </p:sp>
          <p:sp>
            <p:nvSpPr>
              <p:cNvPr id="75" name="Oval 28"/>
              <p:cNvSpPr/>
              <p:nvPr/>
            </p:nvSpPr>
            <p:spPr>
              <a:xfrm>
                <a:off x="8234871" y="3897312"/>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Content app</a:t>
                </a:r>
              </a:p>
            </p:txBody>
          </p:sp>
          <p:sp>
            <p:nvSpPr>
              <p:cNvPr id="76" name="Oval 28"/>
              <p:cNvSpPr/>
              <p:nvPr/>
            </p:nvSpPr>
            <p:spPr>
              <a:xfrm>
                <a:off x="8234871" y="4812827"/>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Mail app</a:t>
                </a:r>
              </a:p>
            </p:txBody>
          </p:sp>
          <p:sp>
            <p:nvSpPr>
              <p:cNvPr id="78" name="Freeform 77"/>
              <p:cNvSpPr>
                <a:spLocks noChangeAspect="1" noEditPoints="1"/>
              </p:cNvSpPr>
              <p:nvPr/>
            </p:nvSpPr>
            <p:spPr bwMode="auto">
              <a:xfrm>
                <a:off x="11332756" y="4968548"/>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grpSp>
        <p:sp>
          <p:nvSpPr>
            <p:cNvPr id="29" name="Oval 28"/>
            <p:cNvSpPr/>
            <p:nvPr/>
          </p:nvSpPr>
          <p:spPr>
            <a:xfrm>
              <a:off x="8368221" y="2727021"/>
              <a:ext cx="3739896" cy="822960"/>
            </a:xfrm>
            <a:prstGeom prst="rect">
              <a:avLst/>
            </a:prstGeom>
            <a:solidFill>
              <a:schemeClr val="bg1">
                <a:lumMod val="6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1"/>
              <a:r>
                <a:rPr lang="en-US" sz="2352" dirty="0">
                  <a:gradFill>
                    <a:gsLst>
                      <a:gs pos="1250">
                        <a:srgbClr val="FFFFFF"/>
                      </a:gs>
                      <a:gs pos="100000">
                        <a:srgbClr val="FFFFFF"/>
                      </a:gs>
                    </a:gsLst>
                    <a:lin ang="5400000" scaled="0"/>
                  </a:gradFill>
                </a:rPr>
                <a:t>Task pane app</a:t>
              </a:r>
            </a:p>
          </p:txBody>
        </p:sp>
        <p:sp>
          <p:nvSpPr>
            <p:cNvPr id="34" name="Freeform 33"/>
            <p:cNvSpPr>
              <a:spLocks noChangeAspect="1" noEditPoints="1"/>
            </p:cNvSpPr>
            <p:nvPr/>
          </p:nvSpPr>
          <p:spPr bwMode="auto">
            <a:xfrm>
              <a:off x="11466105" y="2888635"/>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sp>
          <p:nvSpPr>
            <p:cNvPr id="35" name="Freeform 34"/>
            <p:cNvSpPr>
              <a:spLocks noChangeAspect="1" noEditPoints="1"/>
            </p:cNvSpPr>
            <p:nvPr/>
          </p:nvSpPr>
          <p:spPr bwMode="auto">
            <a:xfrm>
              <a:off x="11501421" y="3811180"/>
              <a:ext cx="481449" cy="485672"/>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sp>
          <p:nvSpPr>
            <p:cNvPr id="36" name="Freeform 35"/>
            <p:cNvSpPr>
              <a:spLocks noChangeAspect="1" noEditPoints="1"/>
            </p:cNvSpPr>
            <p:nvPr/>
          </p:nvSpPr>
          <p:spPr bwMode="auto">
            <a:xfrm>
              <a:off x="10896917" y="3788864"/>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6107" tIns="43053" rIns="86107" bIns="430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96">
                <a:solidFill>
                  <a:srgbClr val="505050"/>
                </a:solidFill>
              </a:endParaRPr>
            </a:p>
          </p:txBody>
        </p:sp>
      </p:grpSp>
      <p:sp>
        <p:nvSpPr>
          <p:cNvPr id="3" name="Slide Number Placeholder 2"/>
          <p:cNvSpPr>
            <a:spLocks noGrp="1"/>
          </p:cNvSpPr>
          <p:nvPr>
            <p:ph type="sldNum" sz="quarter" idx="12"/>
          </p:nvPr>
        </p:nvSpPr>
        <p:spPr/>
        <p:txBody>
          <a:bodyPr/>
          <a:lstStyle/>
          <a:p>
            <a:fld id="{727B4C2D-45E2-4621-8491-2995EB46A674}" type="slidenum">
              <a:rPr lang="en-US" smtClean="0"/>
              <a:pPr/>
              <a:t>6</a:t>
            </a:fld>
            <a:endParaRPr lang="en-US" dirty="0"/>
          </a:p>
        </p:txBody>
      </p:sp>
    </p:spTree>
    <p:extLst>
      <p:ext uri="{BB962C8B-B14F-4D97-AF65-F5344CB8AC3E}">
        <p14:creationId xmlns:p14="http://schemas.microsoft.com/office/powerpoint/2010/main" val="4109001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750" fill="hold"/>
                                        <p:tgtEl>
                                          <p:spTgt spid="67"/>
                                        </p:tgtEl>
                                        <p:attrNameLst>
                                          <p:attrName>ppt_x</p:attrName>
                                        </p:attrNameLst>
                                      </p:cBhvr>
                                      <p:tavLst>
                                        <p:tav tm="0">
                                          <p:val>
                                            <p:strVal val="#ppt_x"/>
                                          </p:val>
                                        </p:tav>
                                        <p:tav tm="100000">
                                          <p:val>
                                            <p:strVal val="#ppt_x"/>
                                          </p:val>
                                        </p:tav>
                                      </p:tavLst>
                                    </p:anim>
                                    <p:anim calcmode="lin" valueType="num">
                                      <p:cBhvr additive="base">
                                        <p:cTn id="8"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ppt_x"/>
                                          </p:val>
                                        </p:tav>
                                        <p:tav tm="100000">
                                          <p:val>
                                            <p:strVal val="#ppt_x"/>
                                          </p:val>
                                        </p:tav>
                                      </p:tavLst>
                                    </p:anim>
                                    <p:anim calcmode="lin" valueType="num">
                                      <p:cBhvr additive="base">
                                        <p:cTn id="14"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ppt_x"/>
                                          </p:val>
                                        </p:tav>
                                        <p:tav tm="100000">
                                          <p:val>
                                            <p:strVal val="#ppt_x"/>
                                          </p:val>
                                        </p:tav>
                                      </p:tavLst>
                                    </p:anim>
                                    <p:anim calcmode="lin" valueType="num">
                                      <p:cBhvr additive="base">
                                        <p:cTn id="20"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49623" y="290450"/>
            <a:ext cx="11370960" cy="762479"/>
          </a:xfrm>
        </p:spPr>
        <p:txBody>
          <a:bodyPr/>
          <a:lstStyle/>
          <a:p>
            <a:r>
              <a:rPr lang="en-US" sz="4400" dirty="0" smtClean="0"/>
              <a:t>App shapes for Office 2013 (all Store supported)</a:t>
            </a:r>
            <a:endParaRPr lang="en-US" sz="4400" dirty="0"/>
          </a:p>
        </p:txBody>
      </p:sp>
      <p:grpSp>
        <p:nvGrpSpPr>
          <p:cNvPr id="2" name="Group 1"/>
          <p:cNvGrpSpPr/>
          <p:nvPr/>
        </p:nvGrpSpPr>
        <p:grpSpPr>
          <a:xfrm>
            <a:off x="320508" y="1176084"/>
            <a:ext cx="10842792" cy="5556812"/>
            <a:chOff x="327020" y="1168761"/>
            <a:chExt cx="11122282" cy="5700048"/>
          </a:xfrm>
        </p:grpSpPr>
        <p:sp>
          <p:nvSpPr>
            <p:cNvPr id="32" name="Rectangle 31"/>
            <p:cNvSpPr/>
            <p:nvPr/>
          </p:nvSpPr>
          <p:spPr>
            <a:xfrm>
              <a:off x="327020" y="1168761"/>
              <a:ext cx="4190666" cy="1778515"/>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58" tIns="45681" rIns="91358" bIns="45681" rtlCol="0" anchor="t"/>
            <a:lstStyle/>
            <a:p>
              <a:pPr defTabSz="913912"/>
              <a:endParaRPr lang="en-US" sz="1300">
                <a:solidFill>
                  <a:srgbClr val="FFFFFF">
                    <a:alpha val="99000"/>
                  </a:srgbClr>
                </a:solidFill>
              </a:endParaRPr>
            </a:p>
          </p:txBody>
        </p:sp>
        <p:sp>
          <p:nvSpPr>
            <p:cNvPr id="33" name="Rectangle 32"/>
            <p:cNvSpPr/>
            <p:nvPr/>
          </p:nvSpPr>
          <p:spPr>
            <a:xfrm>
              <a:off x="327020" y="3080450"/>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1358" tIns="45681" rIns="91358" bIns="45681" rtlCol="0" anchor="t"/>
            <a:lstStyle/>
            <a:p>
              <a:pPr defTabSz="913912"/>
              <a:endParaRPr lang="en-US" sz="1300">
                <a:solidFill>
                  <a:srgbClr val="FFFFFF">
                    <a:alpha val="99000"/>
                  </a:srgbClr>
                </a:solidFill>
              </a:endParaRPr>
            </a:p>
          </p:txBody>
        </p:sp>
        <p:sp>
          <p:nvSpPr>
            <p:cNvPr id="34" name="Rectangle 33"/>
            <p:cNvSpPr/>
            <p:nvPr/>
          </p:nvSpPr>
          <p:spPr>
            <a:xfrm>
              <a:off x="327020" y="4992139"/>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1358" tIns="45681" rIns="91358" bIns="45681" rtlCol="0" anchor="t"/>
            <a:lstStyle/>
            <a:p>
              <a:pPr defTabSz="913912"/>
              <a:endParaRPr lang="en-US" sz="1300">
                <a:solidFill>
                  <a:srgbClr val="FFFFFF">
                    <a:alpha val="99000"/>
                  </a:srgbClr>
                </a:solidFill>
              </a:endParaRPr>
            </a:p>
          </p:txBody>
        </p:sp>
        <p:sp>
          <p:nvSpPr>
            <p:cNvPr id="35" name="Text Placeholder 2"/>
            <p:cNvSpPr txBox="1">
              <a:spLocks/>
            </p:cNvSpPr>
            <p:nvPr/>
          </p:nvSpPr>
          <p:spPr>
            <a:xfrm>
              <a:off x="4831693" y="1414071"/>
              <a:ext cx="5490440" cy="1530190"/>
            </a:xfrm>
            <a:prstGeom prst="rect">
              <a:avLst/>
            </a:prstGeom>
          </p:spPr>
          <p:txBody>
            <a:bodyPr lIns="91358" tIns="45681" rIns="91358" bIns="45681"/>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3999" dirty="0">
                  <a:gradFill>
                    <a:gsLst>
                      <a:gs pos="1250">
                        <a:srgbClr val="DC3C00"/>
                      </a:gs>
                      <a:gs pos="100000">
                        <a:srgbClr val="DC3C00"/>
                      </a:gs>
                    </a:gsLst>
                    <a:lin ang="5400000" scaled="0"/>
                  </a:gradFill>
                  <a:latin typeface="Segoe UI Light"/>
                </a:rPr>
                <a:t>Task pane</a:t>
              </a:r>
            </a:p>
            <a:p>
              <a:pPr marL="0" lvl="1" indent="0">
                <a:lnSpc>
                  <a:spcPct val="100000"/>
                </a:lnSpc>
                <a:spcBef>
                  <a:spcPts val="0"/>
                </a:spcBef>
                <a:buNone/>
                <a:tabLst/>
              </a:pPr>
              <a:r>
                <a:rPr lang="en-US" sz="1999" dirty="0">
                  <a:gradFill>
                    <a:gsLst>
                      <a:gs pos="1250">
                        <a:srgbClr val="797A7D"/>
                      </a:gs>
                      <a:gs pos="100000">
                        <a:srgbClr val="797A7D"/>
                      </a:gs>
                    </a:gsLst>
                    <a:lin ang="5400000" scaled="0"/>
                  </a:gradFill>
                </a:rPr>
                <a:t>App adjacent to the </a:t>
              </a:r>
              <a:r>
                <a:rPr lang="en-US" sz="1999" dirty="0" smtClean="0">
                  <a:gradFill>
                    <a:gsLst>
                      <a:gs pos="1250">
                        <a:srgbClr val="797A7D"/>
                      </a:gs>
                      <a:gs pos="100000">
                        <a:srgbClr val="797A7D"/>
                      </a:gs>
                    </a:gsLst>
                    <a:lin ang="5400000" scaled="0"/>
                  </a:gradFill>
                </a:rPr>
                <a:t>document</a:t>
              </a:r>
            </a:p>
            <a:p>
              <a:pPr marL="0" lvl="1" indent="0">
                <a:lnSpc>
                  <a:spcPct val="100000"/>
                </a:lnSpc>
                <a:spcBef>
                  <a:spcPts val="0"/>
                </a:spcBef>
                <a:buNone/>
                <a:tabLst/>
              </a:pPr>
              <a:endParaRPr lang="en-US" sz="1000" dirty="0" smtClean="0">
                <a:gradFill>
                  <a:gsLst>
                    <a:gs pos="1250">
                      <a:srgbClr val="797A7D"/>
                    </a:gs>
                    <a:gs pos="100000">
                      <a:srgbClr val="797A7D"/>
                    </a:gs>
                  </a:gsLst>
                  <a:lin ang="5400000" scaled="0"/>
                </a:gradFill>
              </a:endParaRPr>
            </a:p>
            <a:p>
              <a:pPr marL="0" lvl="1" indent="0">
                <a:lnSpc>
                  <a:spcPct val="100000"/>
                </a:lnSpc>
                <a:spcBef>
                  <a:spcPts val="0"/>
                </a:spcBef>
                <a:buNone/>
                <a:tabLst/>
              </a:pPr>
              <a:r>
                <a:rPr lang="en-US" sz="1800" i="1" dirty="0" smtClean="0">
                  <a:gradFill>
                    <a:gsLst>
                      <a:gs pos="1250">
                        <a:srgbClr val="797A7D"/>
                      </a:gs>
                      <a:gs pos="100000">
                        <a:srgbClr val="797A7D"/>
                      </a:gs>
                    </a:gsLst>
                    <a:lin ang="5400000" scaled="0"/>
                  </a:gradFill>
                </a:rPr>
                <a:t>Word, Excel, PPT, Project, Excel Online</a:t>
              </a:r>
              <a:endParaRPr lang="en-US" sz="1800" i="1" dirty="0">
                <a:gradFill>
                  <a:gsLst>
                    <a:gs pos="1250">
                      <a:srgbClr val="797A7D"/>
                    </a:gs>
                    <a:gs pos="100000">
                      <a:srgbClr val="797A7D"/>
                    </a:gs>
                  </a:gsLst>
                  <a:lin ang="5400000" scaled="0"/>
                </a:gradFill>
              </a:endParaRPr>
            </a:p>
          </p:txBody>
        </p:sp>
        <p:sp>
          <p:nvSpPr>
            <p:cNvPr id="36" name="Rectangle 35"/>
            <p:cNvSpPr/>
            <p:nvPr/>
          </p:nvSpPr>
          <p:spPr>
            <a:xfrm>
              <a:off x="4831692" y="3319494"/>
              <a:ext cx="6260743" cy="1515064"/>
            </a:xfrm>
            <a:prstGeom prst="rect">
              <a:avLst/>
            </a:prstGeom>
          </p:spPr>
          <p:txBody>
            <a:bodyPr lIns="91358" tIns="45681" rIns="91358" bIns="45681">
              <a:spAutoFit/>
            </a:bodyPr>
            <a:lstStyle/>
            <a:p>
              <a:pPr defTabSz="913912">
                <a:spcBef>
                  <a:spcPts val="2398"/>
                </a:spcBef>
              </a:pPr>
              <a:r>
                <a:rPr lang="en-US" sz="3999" dirty="0">
                  <a:gradFill>
                    <a:gsLst>
                      <a:gs pos="1250">
                        <a:srgbClr val="DC3C00"/>
                      </a:gs>
                      <a:gs pos="100000">
                        <a:srgbClr val="DC3C00"/>
                      </a:gs>
                    </a:gsLst>
                    <a:lin ang="5400000" scaled="0"/>
                  </a:gradFill>
                  <a:latin typeface="Segoe UI Light"/>
                </a:rPr>
                <a:t>Content</a:t>
              </a:r>
            </a:p>
            <a:p>
              <a:pPr marL="0" lvl="1" defTabSz="913912"/>
              <a:r>
                <a:rPr lang="en-US" sz="1999" dirty="0">
                  <a:gradFill>
                    <a:gsLst>
                      <a:gs pos="1250">
                        <a:srgbClr val="797A7D"/>
                      </a:gs>
                      <a:gs pos="100000">
                        <a:srgbClr val="797A7D"/>
                      </a:gs>
                    </a:gsLst>
                    <a:lin ang="5400000" scaled="0"/>
                  </a:gradFill>
                </a:rPr>
                <a:t>App in the body of the </a:t>
              </a:r>
              <a:r>
                <a:rPr lang="en-US" sz="1999" dirty="0" smtClean="0">
                  <a:gradFill>
                    <a:gsLst>
                      <a:gs pos="1250">
                        <a:srgbClr val="797A7D"/>
                      </a:gs>
                      <a:gs pos="100000">
                        <a:srgbClr val="797A7D"/>
                      </a:gs>
                    </a:gsLst>
                    <a:lin ang="5400000" scaled="0"/>
                  </a:gradFill>
                </a:rPr>
                <a:t>document</a:t>
              </a:r>
            </a:p>
            <a:p>
              <a:pPr marL="0" lvl="1" defTabSz="913912"/>
              <a:endParaRPr lang="en-US" sz="1000" dirty="0">
                <a:gradFill>
                  <a:gsLst>
                    <a:gs pos="1250">
                      <a:srgbClr val="797A7D"/>
                    </a:gs>
                    <a:gs pos="100000">
                      <a:srgbClr val="797A7D"/>
                    </a:gs>
                  </a:gsLst>
                  <a:lin ang="5400000" scaled="0"/>
                </a:gradFill>
              </a:endParaRPr>
            </a:p>
            <a:p>
              <a:pPr marL="0" lvl="1" defTabSz="913912"/>
              <a:r>
                <a:rPr lang="en-US" i="1" dirty="0" smtClean="0">
                  <a:gradFill>
                    <a:gsLst>
                      <a:gs pos="1250">
                        <a:srgbClr val="797A7D"/>
                      </a:gs>
                      <a:gs pos="100000">
                        <a:srgbClr val="797A7D"/>
                      </a:gs>
                    </a:gsLst>
                    <a:lin ang="5400000" scaled="0"/>
                  </a:gradFill>
                </a:rPr>
                <a:t>Excel &amp; PPT, both rich client and online</a:t>
              </a:r>
              <a:endParaRPr lang="en-US" i="1" dirty="0">
                <a:gradFill>
                  <a:gsLst>
                    <a:gs pos="1250">
                      <a:srgbClr val="797A7D"/>
                    </a:gs>
                    <a:gs pos="100000">
                      <a:srgbClr val="797A7D"/>
                    </a:gs>
                  </a:gsLst>
                  <a:lin ang="5400000" scaled="0"/>
                </a:gradFill>
              </a:endParaRPr>
            </a:p>
          </p:txBody>
        </p:sp>
        <p:sp>
          <p:nvSpPr>
            <p:cNvPr id="37" name="Rectangle 36"/>
            <p:cNvSpPr/>
            <p:nvPr/>
          </p:nvSpPr>
          <p:spPr>
            <a:xfrm>
              <a:off x="4831692" y="5227329"/>
              <a:ext cx="6617610" cy="1641480"/>
            </a:xfrm>
            <a:prstGeom prst="rect">
              <a:avLst/>
            </a:prstGeom>
          </p:spPr>
          <p:txBody>
            <a:bodyPr wrap="square" lIns="91358" tIns="45681" rIns="91358" bIns="45681">
              <a:spAutoFit/>
            </a:bodyPr>
            <a:lstStyle/>
            <a:p>
              <a:pPr marL="0" lvl="1" defTabSz="913912">
                <a:spcBef>
                  <a:spcPts val="2398"/>
                </a:spcBef>
              </a:pPr>
              <a:r>
                <a:rPr lang="en-US" sz="3999" dirty="0" smtClean="0">
                  <a:gradFill>
                    <a:gsLst>
                      <a:gs pos="1250">
                        <a:srgbClr val="DC3C00"/>
                      </a:gs>
                      <a:gs pos="100000">
                        <a:srgbClr val="DC3C00"/>
                      </a:gs>
                    </a:gsLst>
                    <a:lin ang="5400000" scaled="0"/>
                  </a:gradFill>
                  <a:latin typeface="Segoe UI Light"/>
                </a:rPr>
                <a:t>Mail </a:t>
              </a:r>
              <a:r>
                <a:rPr lang="en-US" sz="2800" dirty="0" smtClean="0">
                  <a:gradFill>
                    <a:gsLst>
                      <a:gs pos="1250">
                        <a:srgbClr val="DC3C00"/>
                      </a:gs>
                      <a:gs pos="100000">
                        <a:srgbClr val="DC3C00"/>
                      </a:gs>
                    </a:gsLst>
                    <a:lin ang="5400000" scaled="0"/>
                  </a:gradFill>
                  <a:latin typeface="Segoe UI Light"/>
                </a:rPr>
                <a:t>(both Read &amp; Compose)</a:t>
              </a:r>
              <a:r>
                <a:rPr lang="en-US" sz="2800" dirty="0">
                  <a:gradFill>
                    <a:gsLst>
                      <a:gs pos="1250">
                        <a:srgbClr val="DC3C00"/>
                      </a:gs>
                      <a:gs pos="100000">
                        <a:srgbClr val="DC3C00"/>
                      </a:gs>
                    </a:gsLst>
                    <a:lin ang="5400000" scaled="0"/>
                  </a:gradFill>
                  <a:latin typeface="Segoe UI Light"/>
                </a:rPr>
                <a:t/>
              </a:r>
              <a:br>
                <a:rPr lang="en-US" sz="2800" dirty="0">
                  <a:gradFill>
                    <a:gsLst>
                      <a:gs pos="1250">
                        <a:srgbClr val="DC3C00"/>
                      </a:gs>
                      <a:gs pos="100000">
                        <a:srgbClr val="DC3C00"/>
                      </a:gs>
                    </a:gsLst>
                    <a:lin ang="5400000" scaled="0"/>
                  </a:gradFill>
                  <a:latin typeface="Segoe UI Light"/>
                </a:rPr>
              </a:br>
              <a:r>
                <a:rPr lang="en-US" sz="2000" dirty="0">
                  <a:gradFill>
                    <a:gsLst>
                      <a:gs pos="1250">
                        <a:srgbClr val="797A7D"/>
                      </a:gs>
                      <a:gs pos="100000">
                        <a:srgbClr val="797A7D"/>
                      </a:gs>
                    </a:gsLst>
                    <a:lin ang="5400000" scaled="0"/>
                  </a:gradFill>
                </a:rPr>
                <a:t>Inline pane </a:t>
              </a:r>
              <a:r>
                <a:rPr lang="en-US" sz="1999" dirty="0">
                  <a:gradFill>
                    <a:gsLst>
                      <a:gs pos="1250">
                        <a:srgbClr val="797A7D"/>
                      </a:gs>
                      <a:gs pos="100000">
                        <a:srgbClr val="797A7D"/>
                      </a:gs>
                    </a:gsLst>
                    <a:lin ang="5400000" scaled="0"/>
                  </a:gradFill>
                </a:rPr>
                <a:t>on an email or appointment </a:t>
              </a:r>
              <a:r>
                <a:rPr lang="en-US" sz="1999" dirty="0" smtClean="0">
                  <a:gradFill>
                    <a:gsLst>
                      <a:gs pos="1250">
                        <a:srgbClr val="797A7D"/>
                      </a:gs>
                      <a:gs pos="100000">
                        <a:srgbClr val="797A7D"/>
                      </a:gs>
                    </a:gsLst>
                    <a:lin ang="5400000" scaled="0"/>
                  </a:gradFill>
                </a:rPr>
                <a:t>item</a:t>
              </a:r>
            </a:p>
            <a:p>
              <a:pPr marL="0" lvl="1" defTabSz="913912">
                <a:spcBef>
                  <a:spcPts val="2398"/>
                </a:spcBef>
              </a:pPr>
              <a:r>
                <a:rPr lang="en-US" i="1" dirty="0" smtClean="0">
                  <a:gradFill>
                    <a:gsLst>
                      <a:gs pos="1250">
                        <a:srgbClr val="797A7D"/>
                      </a:gs>
                      <a:gs pos="100000">
                        <a:srgbClr val="797A7D"/>
                      </a:gs>
                    </a:gsLst>
                    <a:lin ang="5400000" scaled="0"/>
                  </a:gradFill>
                </a:rPr>
                <a:t>Outlook </a:t>
              </a:r>
              <a:r>
                <a:rPr lang="en-US" i="1" dirty="0">
                  <a:gradFill>
                    <a:gsLst>
                      <a:gs pos="1250">
                        <a:srgbClr val="797A7D"/>
                      </a:gs>
                      <a:gs pos="100000">
                        <a:srgbClr val="797A7D"/>
                      </a:gs>
                    </a:gsLst>
                    <a:lin ang="5400000" scaled="0"/>
                  </a:gradFill>
                </a:rPr>
                <a:t>and OWA</a:t>
              </a:r>
            </a:p>
          </p:txBody>
        </p:sp>
        <p:grpSp>
          <p:nvGrpSpPr>
            <p:cNvPr id="38" name="Group 37"/>
            <p:cNvGrpSpPr/>
            <p:nvPr/>
          </p:nvGrpSpPr>
          <p:grpSpPr>
            <a:xfrm>
              <a:off x="1791155" y="1562130"/>
              <a:ext cx="1262392" cy="991778"/>
              <a:chOff x="3315820" y="1859239"/>
              <a:chExt cx="1237752" cy="972420"/>
            </a:xfrm>
          </p:grpSpPr>
          <p:sp>
            <p:nvSpPr>
              <p:cNvPr id="39" name="Rectangle 38"/>
              <p:cNvSpPr/>
              <p:nvPr/>
            </p:nvSpPr>
            <p:spPr>
              <a:xfrm>
                <a:off x="3315820" y="1979044"/>
                <a:ext cx="1237752" cy="852615"/>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41" name="Rectangle 40"/>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44" name="Rectangle 43"/>
              <p:cNvSpPr/>
              <p:nvPr/>
            </p:nvSpPr>
            <p:spPr>
              <a:xfrm>
                <a:off x="3315820" y="1859239"/>
                <a:ext cx="1237752" cy="132043"/>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grpSp>
          <p:nvGrpSpPr>
            <p:cNvPr id="45" name="Group 44"/>
            <p:cNvGrpSpPr/>
            <p:nvPr/>
          </p:nvGrpSpPr>
          <p:grpSpPr>
            <a:xfrm>
              <a:off x="1791155" y="3473819"/>
              <a:ext cx="1262392" cy="991778"/>
              <a:chOff x="2706656" y="3571890"/>
              <a:chExt cx="1237752" cy="972420"/>
            </a:xfrm>
          </p:grpSpPr>
          <p:sp>
            <p:nvSpPr>
              <p:cNvPr id="47" name="Rectangle 46"/>
              <p:cNvSpPr/>
              <p:nvPr/>
            </p:nvSpPr>
            <p:spPr>
              <a:xfrm>
                <a:off x="2706656" y="3691695"/>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57" name="Rectangle 56"/>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61" name="Rectangle 60"/>
              <p:cNvSpPr/>
              <p:nvPr/>
            </p:nvSpPr>
            <p:spPr>
              <a:xfrm>
                <a:off x="2706656" y="3571890"/>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62"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4091"/>
                <a:endParaRPr lang="en-US" sz="1836">
                  <a:solidFill>
                    <a:srgbClr val="000000"/>
                  </a:solidFill>
                </a:endParaRPr>
              </a:p>
            </p:txBody>
          </p:sp>
        </p:grpSp>
        <p:grpSp>
          <p:nvGrpSpPr>
            <p:cNvPr id="66" name="Group 65"/>
            <p:cNvGrpSpPr/>
            <p:nvPr/>
          </p:nvGrpSpPr>
          <p:grpSpPr>
            <a:xfrm>
              <a:off x="1777433" y="5421169"/>
              <a:ext cx="1289836" cy="920456"/>
              <a:chOff x="1748615" y="4667651"/>
              <a:chExt cx="1432740" cy="902854"/>
            </a:xfrm>
          </p:grpSpPr>
          <p:grpSp>
            <p:nvGrpSpPr>
              <p:cNvPr id="67" name="Group 66"/>
              <p:cNvGrpSpPr/>
              <p:nvPr/>
            </p:nvGrpSpPr>
            <p:grpSpPr>
              <a:xfrm>
                <a:off x="1748615" y="4667651"/>
                <a:ext cx="1432740" cy="902854"/>
                <a:chOff x="1748615" y="4667651"/>
                <a:chExt cx="1432740" cy="902854"/>
              </a:xfrm>
            </p:grpSpPr>
            <p:sp>
              <p:nvSpPr>
                <p:cNvPr id="72" name="Rectangle 71"/>
                <p:cNvSpPr/>
                <p:nvPr/>
              </p:nvSpPr>
              <p:spPr>
                <a:xfrm>
                  <a:off x="1748615" y="4667651"/>
                  <a:ext cx="143274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73" name="Rectangle 72"/>
                <p:cNvSpPr/>
                <p:nvPr/>
              </p:nvSpPr>
              <p:spPr>
                <a:xfrm>
                  <a:off x="2211795" y="4667651"/>
                  <a:ext cx="96956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74" name="Rectangle 73"/>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cxnSp>
              <p:nvCxnSpPr>
                <p:cNvPr id="75" name="Straight Connector 74"/>
                <p:cNvCxnSpPr/>
                <p:nvPr/>
              </p:nvCxnSpPr>
              <p:spPr>
                <a:xfrm>
                  <a:off x="2357741" y="51088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6" name="Straight Connector 75"/>
                <p:cNvCxnSpPr/>
                <p:nvPr/>
              </p:nvCxnSpPr>
              <p:spPr>
                <a:xfrm>
                  <a:off x="2367266" y="52612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a:off x="2367266" y="54136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cxnSp>
            <p:nvCxnSpPr>
              <p:cNvPr id="68" name="Straight Connector 67"/>
              <p:cNvCxnSpPr/>
              <p:nvPr/>
            </p:nvCxnSpPr>
            <p:spPr>
              <a:xfrm>
                <a:off x="1835151" y="4926104"/>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1835151" y="507733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a:off x="1842068" y="52612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1842068" y="54136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grpSp>
      <p:sp>
        <p:nvSpPr>
          <p:cNvPr id="3" name="Slide Number Placeholder 2"/>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56559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565" y="292242"/>
            <a:ext cx="7361778" cy="6348821"/>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1074" y="292242"/>
            <a:ext cx="6870462" cy="6345035"/>
          </a:xfrm>
          <a:prstGeom prst="rect">
            <a:avLst/>
          </a:prstGeom>
          <a:ln>
            <a:noFill/>
          </a:ln>
          <a:effectLst>
            <a:outerShdw blurRad="50800" dist="38100" dir="5400000" algn="tl" rotWithShape="0">
              <a:srgbClr val="333333">
                <a:alpha val="40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3366" y="292242"/>
            <a:ext cx="7239069" cy="6345035"/>
          </a:xfrm>
          <a:prstGeom prst="rect">
            <a:avLst/>
          </a:prstGeom>
          <a:ln>
            <a:noFill/>
          </a:ln>
          <a:effectLst>
            <a:outerShdw blurRad="50800" dist="38100" dir="5400000" algn="tl" rotWithShape="0">
              <a:srgbClr val="333333">
                <a:alpha val="40000"/>
              </a:srgbClr>
            </a:outerShdw>
          </a:effectLst>
        </p:spPr>
      </p:pic>
      <p:sp>
        <p:nvSpPr>
          <p:cNvPr id="4" name="TextBox 3"/>
          <p:cNvSpPr txBox="1"/>
          <p:nvPr/>
        </p:nvSpPr>
        <p:spPr>
          <a:xfrm>
            <a:off x="635000" y="4864100"/>
            <a:ext cx="1803400" cy="738664"/>
          </a:xfrm>
          <a:prstGeom prst="rect">
            <a:avLst/>
          </a:prstGeom>
          <a:noFill/>
        </p:spPr>
        <p:txBody>
          <a:bodyPr wrap="square" lIns="0" tIns="0" rIns="0" bIns="0" rtlCol="0">
            <a:spAutoFit/>
          </a:bodyPr>
          <a:lstStyle/>
          <a:p>
            <a:r>
              <a:rPr lang="en-US" sz="2400" spc="-70" dirty="0" smtClean="0">
                <a:solidFill>
                  <a:schemeClr val="tx2"/>
                </a:solidFill>
              </a:rPr>
              <a:t>Sample Task Pane Apps</a:t>
            </a:r>
          </a:p>
        </p:txBody>
      </p:sp>
      <p:sp>
        <p:nvSpPr>
          <p:cNvPr id="5" name="Slide Number Placeholder 4"/>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2970170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18" y="313811"/>
            <a:ext cx="7714741" cy="5953542"/>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476" y="316063"/>
            <a:ext cx="6311844" cy="6311844"/>
          </a:xfrm>
          <a:prstGeom prst="rect">
            <a:avLst/>
          </a:prstGeom>
          <a:ln>
            <a:noFill/>
          </a:ln>
          <a:effectLst>
            <a:outerShdw blurRad="50800" dist="38100" dir="5400000" algn="tl" rotWithShape="0">
              <a:srgbClr val="333333">
                <a:alpha val="40000"/>
              </a:srgbClr>
            </a:outerShdw>
          </a:effectLst>
        </p:spPr>
      </p:pic>
      <p:pic>
        <p:nvPicPr>
          <p:cNvPr id="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768" y="1236175"/>
            <a:ext cx="7199323" cy="5399490"/>
          </a:xfrm>
          <a:prstGeom prst="rect">
            <a:avLst/>
          </a:prstGeom>
          <a:ln>
            <a:noFill/>
          </a:ln>
          <a:effectLst>
            <a:outerShdw blurRad="50800" dist="38100" dir="5400000" algn="tl" rotWithShape="0">
              <a:srgbClr val="333333">
                <a:alpha val="40000"/>
              </a:srgbClr>
            </a:outerShdw>
          </a:effectLst>
          <a:extLst>
            <a:ext uri="{909E8E84-426E-40dd-AFC4-6F175D3DCCD1}">
              <a14:hiddenFill xmlns:a14="http://schemas.microsoft.com/office/drawing/2010/main" xmlns="">
                <a:solidFill>
                  <a:schemeClr val="accent1"/>
                </a:solidFill>
              </a14:hiddenFill>
            </a:ext>
          </a:extLst>
        </p:spPr>
      </p:pic>
      <p:sp>
        <p:nvSpPr>
          <p:cNvPr id="5" name="TextBox 4"/>
          <p:cNvSpPr txBox="1"/>
          <p:nvPr/>
        </p:nvSpPr>
        <p:spPr>
          <a:xfrm>
            <a:off x="584200" y="4851400"/>
            <a:ext cx="1803400" cy="738664"/>
          </a:xfrm>
          <a:prstGeom prst="rect">
            <a:avLst/>
          </a:prstGeom>
          <a:noFill/>
        </p:spPr>
        <p:txBody>
          <a:bodyPr wrap="square" lIns="0" tIns="0" rIns="0" bIns="0" rtlCol="0">
            <a:spAutoFit/>
          </a:bodyPr>
          <a:lstStyle/>
          <a:p>
            <a:r>
              <a:rPr lang="en-US" sz="2400" spc="-70" dirty="0" smtClean="0">
                <a:solidFill>
                  <a:schemeClr val="tx2"/>
                </a:solidFill>
              </a:rPr>
              <a:t>Sample Content Apps</a:t>
            </a:r>
          </a:p>
        </p:txBody>
      </p:sp>
      <p:sp>
        <p:nvSpPr>
          <p:cNvPr id="6" name="Slide Number Placeholder 5"/>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3247357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32428EE7265043868E7DD21109D3E2" ma:contentTypeVersion="1" ma:contentTypeDescription="Create a new document." ma:contentTypeScope="" ma:versionID="61eed57a0e9f88bcc0426c7636e8b3f9">
  <xsd:schema xmlns:xsd="http://www.w3.org/2001/XMLSchema" xmlns:xs="http://www.w3.org/2001/XMLSchema" xmlns:p="http://schemas.microsoft.com/office/2006/metadata/properties" xmlns:ns3="63b8f2d0-1919-4f72-bb90-3c866a37a410" targetNamespace="http://schemas.microsoft.com/office/2006/metadata/properties" ma:root="true" ma:fieldsID="6713438f86376cc12dc926ba0c1b7c2e" ns3:_="">
    <xsd:import namespace="63b8f2d0-1919-4f72-bb90-3c866a37a410"/>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b8f2d0-1919-4f72-bb90-3c866a37a41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file>

<file path=customXml/itemProps2.xml><?xml version="1.0" encoding="utf-8"?>
<ds:datastoreItem xmlns:ds="http://schemas.openxmlformats.org/officeDocument/2006/customXml" ds:itemID="{DA593625-DB14-4FB0-B5A9-3269FA9C120B}"/>
</file>

<file path=customXml/itemProps3.xml><?xml version="1.0" encoding="utf-8"?>
<ds:datastoreItem xmlns:ds="http://schemas.openxmlformats.org/officeDocument/2006/customXml" ds:itemID="{9322EB3E-4054-41F7-AC04-7ADEF33AB384}"/>
</file>

<file path=docProps/app.xml><?xml version="1.0" encoding="utf-8"?>
<Properties xmlns="http://schemas.openxmlformats.org/officeDocument/2006/extended-properties" xmlns:vt="http://schemas.openxmlformats.org/officeDocument/2006/docPropsVTypes">
  <Template>Office_Template_16x9_WHITE</Template>
  <TotalTime>0</TotalTime>
  <Words>3018</Words>
  <Application>Microsoft Office PowerPoint</Application>
  <PresentationFormat>Custom</PresentationFormat>
  <Paragraphs>358</Paragraphs>
  <Slides>31</Slides>
  <Notes>20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31</vt:i4>
      </vt:variant>
    </vt:vector>
  </HeadingPairs>
  <TitlesOfParts>
    <vt:vector size="44" baseType="lpstr">
      <vt:lpstr>Arial</vt:lpstr>
      <vt:lpstr>Calibri</vt:lpstr>
      <vt:lpstr>Consolas</vt:lpstr>
      <vt:lpstr>Segoe UI</vt:lpstr>
      <vt:lpstr>Segoe UI Black</vt:lpstr>
      <vt:lpstr>Segoe UI Light</vt:lpstr>
      <vt:lpstr>Segoe UI Semibold</vt:lpstr>
      <vt:lpstr>Times New Roman</vt:lpstr>
      <vt:lpstr>Wingdings</vt:lpstr>
      <vt:lpstr>5-30055_Office Template 2012 - 16x9 - White Background</vt:lpstr>
      <vt:lpstr>5-30055_Office Template 2012 - 16x9 - Colored Accent Slides</vt:lpstr>
      <vt:lpstr>1_5-30055_Office Template 2012 - 16x9 - White Background</vt:lpstr>
      <vt:lpstr>2_TEE14 Speaker PPT Template</vt:lpstr>
      <vt:lpstr>Building Apps for the Office Store</vt:lpstr>
      <vt:lpstr>Demo Fest of Some Leading Store Apps</vt:lpstr>
      <vt:lpstr>Agenda</vt:lpstr>
      <vt:lpstr>Vision</vt:lpstr>
      <vt:lpstr>Overview: App Types Supported in the Store</vt:lpstr>
      <vt:lpstr>Office 2013 development options</vt:lpstr>
      <vt:lpstr>App shapes for Office 2013 (all Store supported)</vt:lpstr>
      <vt:lpstr>PowerPoint Presentation</vt:lpstr>
      <vt:lpstr>PowerPoint Presentation</vt:lpstr>
      <vt:lpstr>PowerPoint Presentation</vt:lpstr>
      <vt:lpstr>App shapes for SharePoint (Store supported)</vt:lpstr>
      <vt:lpstr>PowerPoint Presentation</vt:lpstr>
      <vt:lpstr>PowerPoint Presentation</vt:lpstr>
      <vt:lpstr>PowerPoint Presentation</vt:lpstr>
      <vt:lpstr>Architecture of Store Apps</vt:lpstr>
      <vt:lpstr>Anatomy of an app for Office in the Store</vt:lpstr>
      <vt:lpstr>SharePoint building blocks</vt:lpstr>
      <vt:lpstr>Architecture of SharePoint apps</vt:lpstr>
      <vt:lpstr>The SharePoint client APIs</vt:lpstr>
      <vt:lpstr>Packaging and publishing SharePoint apps</vt:lpstr>
      <vt:lpstr>Hierarchy of Sample Scenarios Across App Types</vt:lpstr>
      <vt:lpstr>PowerPoint Presentation</vt:lpstr>
      <vt:lpstr>Poll Everywhere: PPT Demo</vt:lpstr>
      <vt:lpstr>DocuSign: SharePoint Demo</vt:lpstr>
      <vt:lpstr>Nimble: Outlook app demo</vt:lpstr>
      <vt:lpstr>Nintex Forms &amp; Workflow: 2 SharePoint app demos</vt:lpstr>
      <vt:lpstr>Store App Types of the future</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2015-01-07T22:21:32Z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0x0101001032428EE7265043868E7DD21109D3E2</vt:lpwstr>
  </property>
</Properties>
</file>